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66.png" ContentType="image/png"/>
  <Override PartName="/ppt/media/image11.jpeg" ContentType="image/jpeg"/>
  <Override PartName="/ppt/media/image18.jpeg" ContentType="image/jpeg"/>
  <Override PartName="/ppt/media/image12.png" ContentType="image/png"/>
  <Override PartName="/ppt/media/image13.png" ContentType="image/png"/>
  <Override PartName="/ppt/media/image101.png" ContentType="image/png"/>
  <Override PartName="/ppt/media/image29.png" ContentType="image/png"/>
  <Override PartName="/ppt/media/image96.png" ContentType="image/png"/>
  <Override PartName="/ppt/media/image14.jpeg" ContentType="image/jpeg"/>
  <Override PartName="/ppt/media/image111.png" ContentType="image/png"/>
  <Override PartName="/ppt/media/image39.png" ContentType="image/png"/>
  <Override PartName="/ppt/media/image15.jpeg" ContentType="image/jpeg"/>
  <Override PartName="/ppt/media/image49.png" ContentType="image/png"/>
  <Override PartName="/ppt/media/image16.jpeg" ContentType="image/jpe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jpeg" ContentType="image/jpeg"/>
  <Override PartName="/ppt/media/image114.png" ContentType="image/png"/>
  <Override PartName="/ppt/media/image1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r>
              <a:rPr b="0" lang="pt-BR" sz="1800" spc="-1" strike="noStrike">
                <a:latin typeface="Arial"/>
              </a:rPr>
              <a:t>Clique para editar o formato do texto do título</a:t>
            </a:r>
            <a:endParaRPr b="0" lang="pt-BR" sz="18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hyperlink" Target="http://www.python.org/" TargetMode="External"/><Relationship Id="rId3"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1143000" y="3602160"/>
            <a:ext cx="6857280" cy="1654920"/>
          </a:xfrm>
          <a:prstGeom prst="rect">
            <a:avLst/>
          </a:prstGeom>
          <a:noFill/>
          <a:ln>
            <a:noFill/>
          </a:ln>
        </p:spPr>
        <p:style>
          <a:lnRef idx="0"/>
          <a:fillRef idx="0"/>
          <a:effectRef idx="0"/>
          <a:fontRef idx="minor"/>
        </p:style>
      </p:sp>
      <p:pic>
        <p:nvPicPr>
          <p:cNvPr id="115" name="Imagem 1" descr=""/>
          <p:cNvPicPr/>
          <p:nvPr/>
        </p:nvPicPr>
        <p:blipFill>
          <a:blip r:embed="rId1"/>
          <a:stretch/>
        </p:blipFill>
        <p:spPr>
          <a:xfrm>
            <a:off x="0" y="1493640"/>
            <a:ext cx="9143280" cy="38696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755640" y="1209960"/>
            <a:ext cx="7632000" cy="338184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1º Simples</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2º Elegante</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3º Poderosa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4º Escalável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5º Dinâmica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6º Multiplataforma</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7º Multi paradigmas</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8º Alto nível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9º Funcional</a:t>
            </a:r>
            <a:endParaRPr b="0" lang="pt-BR" sz="1800" spc="-1" strike="noStrike">
              <a:latin typeface="Arial"/>
            </a:endParaRPr>
          </a:p>
          <a:p>
            <a:pPr algn="ctr">
              <a:lnSpc>
                <a:spcPct val="100000"/>
              </a:lnSpc>
            </a:pPr>
            <a:r>
              <a:rPr b="0" lang="pt-BR" sz="1800" spc="-1" strike="noStrike">
                <a:solidFill>
                  <a:srgbClr val="000000"/>
                </a:solidFill>
                <a:latin typeface="Calibri"/>
                <a:ea typeface="DejaVu Sans"/>
              </a:rPr>
              <a:t>10º Open Source</a:t>
            </a:r>
            <a:endParaRPr b="0" lang="pt-BR" sz="1800" spc="-1" strike="noStrike">
              <a:latin typeface="Arial"/>
            </a:endParaRPr>
          </a:p>
        </p:txBody>
      </p:sp>
      <p:sp>
        <p:nvSpPr>
          <p:cNvPr id="149" name="CustomShape 2"/>
          <p:cNvSpPr/>
          <p:nvPr/>
        </p:nvSpPr>
        <p:spPr>
          <a:xfrm>
            <a:off x="792360" y="569880"/>
            <a:ext cx="30200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Características da Linguagem?</a:t>
            </a:r>
            <a:endParaRPr b="0" lang="pt-BR"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Picture 11" descr=""/>
          <p:cNvPicPr/>
          <p:nvPr/>
        </p:nvPicPr>
        <p:blipFill>
          <a:blip r:embed="rId1"/>
          <a:srcRect l="0" t="14847" r="0" b="9059"/>
          <a:stretch/>
        </p:blipFill>
        <p:spPr>
          <a:xfrm>
            <a:off x="1541520" y="1643760"/>
            <a:ext cx="6276240" cy="4145760"/>
          </a:xfrm>
          <a:prstGeom prst="rect">
            <a:avLst/>
          </a:prstGeom>
          <a:ln>
            <a:noFill/>
          </a:ln>
        </p:spPr>
      </p:pic>
      <p:sp>
        <p:nvSpPr>
          <p:cNvPr id="151" name="CustomShape 1"/>
          <p:cNvSpPr/>
          <p:nvPr/>
        </p:nvSpPr>
        <p:spPr>
          <a:xfrm>
            <a:off x="1334880" y="1067400"/>
            <a:ext cx="19774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Quem usa Python?</a:t>
            </a:r>
            <a:endParaRPr b="0" lang="pt-BR"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390680" y="955440"/>
            <a:ext cx="7981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Blocos</a:t>
            </a:r>
            <a:endParaRPr b="0" lang="pt-BR" sz="1800" spc="-1" strike="noStrike">
              <a:latin typeface="Arial"/>
            </a:endParaRPr>
          </a:p>
        </p:txBody>
      </p:sp>
      <p:pic>
        <p:nvPicPr>
          <p:cNvPr id="153" name="Picture 2" descr=""/>
          <p:cNvPicPr/>
          <p:nvPr/>
        </p:nvPicPr>
        <p:blipFill>
          <a:blip r:embed="rId1"/>
          <a:srcRect l="14616" t="18754" r="12204" b="21452"/>
          <a:stretch/>
        </p:blipFill>
        <p:spPr>
          <a:xfrm>
            <a:off x="1172160" y="1457280"/>
            <a:ext cx="6798960" cy="44445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628560" y="365040"/>
            <a:ext cx="7886160" cy="1324800"/>
          </a:xfrm>
          <a:prstGeom prst="rect">
            <a:avLst/>
          </a:prstGeom>
          <a:noFill/>
          <a:ln>
            <a:noFill/>
          </a:ln>
        </p:spPr>
        <p:style>
          <a:lnRef idx="0"/>
          <a:fillRef idx="0"/>
          <a:effectRef idx="0"/>
          <a:fontRef idx="minor"/>
        </p:style>
      </p:sp>
      <p:pic>
        <p:nvPicPr>
          <p:cNvPr id="155" name="Espaço Reservado para Conteúdo 3" descr=""/>
          <p:cNvPicPr/>
          <p:nvPr/>
        </p:nvPicPr>
        <p:blipFill>
          <a:blip r:embed="rId1"/>
          <a:srcRect l="0" t="0" r="0" b="3579"/>
          <a:stretch/>
        </p:blipFill>
        <p:spPr>
          <a:xfrm>
            <a:off x="195120" y="836640"/>
            <a:ext cx="8753040" cy="47764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493280" y="1099800"/>
            <a:ext cx="31510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Introdução a linguagem Python</a:t>
            </a:r>
            <a:endParaRPr b="0" lang="pt-BR" sz="1800" spc="-1" strike="noStrike">
              <a:latin typeface="Arial"/>
            </a:endParaRPr>
          </a:p>
          <a:p>
            <a:pPr>
              <a:lnSpc>
                <a:spcPct val="100000"/>
              </a:lnSpc>
            </a:pPr>
            <a:endParaRPr b="0" lang="pt-BR" sz="1800" spc="-1" strike="noStrike">
              <a:latin typeface="Arial"/>
            </a:endParaRPr>
          </a:p>
        </p:txBody>
      </p:sp>
      <p:sp>
        <p:nvSpPr>
          <p:cNvPr id="157" name="CustomShape 2"/>
          <p:cNvSpPr/>
          <p:nvPr/>
        </p:nvSpPr>
        <p:spPr>
          <a:xfrm>
            <a:off x="1659960" y="2518200"/>
            <a:ext cx="5967360" cy="63864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Uma variável é um identificador que armazena um único valor.</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Como declarar uma variável em Python?</a:t>
            </a:r>
            <a:endParaRPr b="0" lang="pt-BR" sz="1800" spc="-1" strike="noStrike">
              <a:latin typeface="Arial"/>
            </a:endParaRPr>
          </a:p>
        </p:txBody>
      </p:sp>
      <p:sp>
        <p:nvSpPr>
          <p:cNvPr id="158" name="CustomShape 3"/>
          <p:cNvSpPr/>
          <p:nvPr/>
        </p:nvSpPr>
        <p:spPr>
          <a:xfrm>
            <a:off x="3285360" y="3958560"/>
            <a:ext cx="12582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2</a:t>
            </a:r>
            <a:endParaRPr b="0" lang="pt-BR" sz="1800" spc="-1" strike="noStrike">
              <a:latin typeface="Arial"/>
            </a:endParaRPr>
          </a:p>
        </p:txBody>
      </p:sp>
      <p:sp>
        <p:nvSpPr>
          <p:cNvPr id="159" name="CustomShape 4"/>
          <p:cNvSpPr/>
          <p:nvPr/>
        </p:nvSpPr>
        <p:spPr>
          <a:xfrm>
            <a:off x="1663920" y="5388840"/>
            <a:ext cx="14410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identificador </a:t>
            </a:r>
            <a:endParaRPr b="0" lang="pt-BR" sz="1800" spc="-1" strike="noStrike">
              <a:latin typeface="Arial"/>
            </a:endParaRPr>
          </a:p>
        </p:txBody>
      </p:sp>
      <p:sp>
        <p:nvSpPr>
          <p:cNvPr id="160" name="CustomShape 5"/>
          <p:cNvSpPr/>
          <p:nvPr/>
        </p:nvSpPr>
        <p:spPr>
          <a:xfrm>
            <a:off x="4651920" y="5204160"/>
            <a:ext cx="190296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Valor armazenado</a:t>
            </a:r>
            <a:endParaRPr b="0" lang="pt-BR" sz="1800" spc="-1" strike="noStrike">
              <a:latin typeface="Arial"/>
            </a:endParaRPr>
          </a:p>
        </p:txBody>
      </p:sp>
      <p:sp>
        <p:nvSpPr>
          <p:cNvPr id="161" name="CustomShape 6"/>
          <p:cNvSpPr/>
          <p:nvPr/>
        </p:nvSpPr>
        <p:spPr>
          <a:xfrm rot="18956400">
            <a:off x="2365200" y="4672080"/>
            <a:ext cx="1112040" cy="340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62" name="CustomShape 7"/>
          <p:cNvSpPr/>
          <p:nvPr/>
        </p:nvSpPr>
        <p:spPr>
          <a:xfrm rot="13732200">
            <a:off x="4385520" y="4543200"/>
            <a:ext cx="1113840" cy="340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2360160" y="1315440"/>
            <a:ext cx="169560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Tipos Primitivos</a:t>
            </a:r>
            <a:endParaRPr b="0" lang="pt-BR" sz="1800" spc="-1" strike="noStrike">
              <a:latin typeface="Arial"/>
            </a:endParaRPr>
          </a:p>
          <a:p>
            <a:pPr>
              <a:lnSpc>
                <a:spcPct val="100000"/>
              </a:lnSpc>
            </a:pPr>
            <a:endParaRPr b="0" lang="pt-BR" sz="1800" spc="-1" strike="noStrike">
              <a:latin typeface="Arial"/>
            </a:endParaRPr>
          </a:p>
        </p:txBody>
      </p:sp>
      <p:sp>
        <p:nvSpPr>
          <p:cNvPr id="164" name="CustomShape 2"/>
          <p:cNvSpPr/>
          <p:nvPr/>
        </p:nvSpPr>
        <p:spPr>
          <a:xfrm>
            <a:off x="3047040" y="2680200"/>
            <a:ext cx="1532520" cy="283428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t-BR" sz="2000" spc="-1" strike="noStrike">
                <a:solidFill>
                  <a:srgbClr val="000000"/>
                </a:solidFill>
                <a:latin typeface="Calibri"/>
                <a:ea typeface="DejaVu Sans"/>
              </a:rPr>
              <a:t>Inteiro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Float</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Booleano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No complexo</a:t>
            </a:r>
            <a:endParaRPr b="0" lang="pt-BR" sz="2000" spc="-1" strike="noStrike">
              <a:latin typeface="Arial"/>
            </a:endParaRPr>
          </a:p>
          <a:p>
            <a:pPr algn="r">
              <a:lnSpc>
                <a:spcPct val="100000"/>
              </a:lnSpc>
            </a:pPr>
            <a:endParaRPr b="0" lang="pt-BR" sz="2000" spc="-1" strike="noStrike">
              <a:latin typeface="Arial"/>
            </a:endParaRPr>
          </a:p>
          <a:p>
            <a:pPr algn="r">
              <a:lnSpc>
                <a:spcPct val="100000"/>
              </a:lnSpc>
            </a:pPr>
            <a:r>
              <a:rPr b="0" lang="pt-BR" sz="2000" spc="-1" strike="noStrike">
                <a:solidFill>
                  <a:srgbClr val="000000"/>
                </a:solidFill>
                <a:latin typeface="Calibri"/>
                <a:ea typeface="DejaVu Sans"/>
              </a:rPr>
              <a:t>String</a:t>
            </a:r>
            <a:endParaRPr b="0" lang="pt-BR" sz="2000" spc="-1" strike="noStrike">
              <a:latin typeface="Arial"/>
            </a:endParaRPr>
          </a:p>
        </p:txBody>
      </p:sp>
      <p:sp>
        <p:nvSpPr>
          <p:cNvPr id="165" name="CustomShape 3"/>
          <p:cNvSpPr/>
          <p:nvPr/>
        </p:nvSpPr>
        <p:spPr>
          <a:xfrm>
            <a:off x="4956120" y="2614680"/>
            <a:ext cx="1823400" cy="2751840"/>
          </a:xfrm>
          <a:prstGeom prst="rect">
            <a:avLst/>
          </a:prstGeom>
          <a:noFill/>
          <a:ln>
            <a:noFill/>
          </a:ln>
        </p:spPr>
        <p:style>
          <a:lnRef idx="0"/>
          <a:fillRef idx="0"/>
          <a:effectRef idx="0"/>
          <a:fontRef idx="minor"/>
        </p:style>
        <p:txBody>
          <a:bodyPr wrap="none" lIns="90000" rIns="90000" tIns="45000" bIns="45000"/>
          <a:p>
            <a:pPr>
              <a:lnSpc>
                <a:spcPct val="100000"/>
              </a:lnSpc>
              <a:spcBef>
                <a:spcPts val="1451"/>
              </a:spcBef>
              <a:spcAft>
                <a:spcPts val="1451"/>
              </a:spcAft>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2</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pi = </a:t>
            </a:r>
            <a:r>
              <a:rPr b="1" lang="pt-BR" sz="1800" spc="-1" strike="noStrike">
                <a:solidFill>
                  <a:srgbClr val="000000"/>
                </a:solidFill>
                <a:latin typeface="Calibri"/>
                <a:ea typeface="DejaVu Sans"/>
              </a:rPr>
              <a:t>3.14</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variavel = </a:t>
            </a:r>
            <a:r>
              <a:rPr b="1" lang="pt-BR" sz="1800" spc="-1" strike="noStrike">
                <a:solidFill>
                  <a:srgbClr val="000000"/>
                </a:solidFill>
                <a:latin typeface="Calibri"/>
                <a:ea typeface="DejaVu Sans"/>
              </a:rPr>
              <a:t>True</a:t>
            </a:r>
            <a:endParaRPr b="0" lang="pt-BR" sz="1800" spc="-1" strike="noStrike">
              <a:latin typeface="Arial"/>
            </a:endParaRPr>
          </a:p>
          <a:p>
            <a:pPr>
              <a:lnSpc>
                <a:spcPct val="100000"/>
              </a:lnSpc>
              <a:spcBef>
                <a:spcPts val="1451"/>
              </a:spcBef>
              <a:spcAft>
                <a:spcPts val="1451"/>
              </a:spcAft>
            </a:pPr>
            <a:r>
              <a:rPr b="1" lang="pt-BR" sz="1800" spc="-1" strike="noStrike">
                <a:solidFill>
                  <a:srgbClr val="ff0000"/>
                </a:solidFill>
                <a:latin typeface="Calibri"/>
                <a:ea typeface="DejaVu Sans"/>
              </a:rPr>
              <a:t>comp = </a:t>
            </a:r>
            <a:r>
              <a:rPr b="1" lang="pt-BR" sz="1800" spc="-1" strike="noStrike">
                <a:solidFill>
                  <a:srgbClr val="000000"/>
                </a:solidFill>
                <a:latin typeface="Calibri"/>
                <a:ea typeface="DejaVu Sans"/>
              </a:rPr>
              <a:t>1 </a:t>
            </a:r>
            <a:r>
              <a:rPr b="1" lang="pt-BR" sz="1800" spc="-1" strike="noStrike">
                <a:solidFill>
                  <a:srgbClr val="0066cc"/>
                </a:solidFill>
                <a:latin typeface="Calibri"/>
                <a:ea typeface="DejaVu Sans"/>
              </a:rPr>
              <a:t>+</a:t>
            </a:r>
            <a:r>
              <a:rPr b="1" lang="pt-BR" sz="1800" spc="-1" strike="noStrike">
                <a:solidFill>
                  <a:srgbClr val="000000"/>
                </a:solidFill>
                <a:latin typeface="Calibri"/>
                <a:ea typeface="DejaVu Sans"/>
              </a:rPr>
              <a:t> 0.8j</a:t>
            </a:r>
            <a:endParaRPr b="0" lang="pt-BR" sz="1800" spc="-1" strike="noStrike">
              <a:latin typeface="Arial"/>
            </a:endParaRPr>
          </a:p>
          <a:p>
            <a:pPr>
              <a:lnSpc>
                <a:spcPct val="100000"/>
              </a:lnSpc>
            </a:pPr>
            <a:r>
              <a:rPr b="1" lang="pt-BR" sz="1800" spc="-1" strike="noStrike">
                <a:solidFill>
                  <a:srgbClr val="ff0000"/>
                </a:solidFill>
                <a:latin typeface="Calibri"/>
                <a:ea typeface="DejaVu Sans"/>
              </a:rPr>
              <a:t>nome = </a:t>
            </a:r>
            <a:r>
              <a:rPr b="1" lang="pt-BR" sz="1800" spc="-1" strike="noStrike">
                <a:solidFill>
                  <a:srgbClr val="000000"/>
                </a:solidFill>
                <a:latin typeface="Calibri"/>
                <a:ea typeface="DejaVu Sans"/>
              </a:rPr>
              <a:t>“Python”</a:t>
            </a:r>
            <a:endParaRPr b="0" lang="pt-BR" sz="1800" spc="-1" strike="noStrike">
              <a:latin typeface="Arial"/>
            </a:endParaRPr>
          </a:p>
        </p:txBody>
      </p:sp>
      <p:sp>
        <p:nvSpPr>
          <p:cNvPr id="166" name="Line 4"/>
          <p:cNvSpPr/>
          <p:nvPr/>
        </p:nvSpPr>
        <p:spPr>
          <a:xfrm>
            <a:off x="4730400" y="2373840"/>
            <a:ext cx="360" cy="367236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228320" y="1702080"/>
            <a:ext cx="6865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Input</a:t>
            </a:r>
            <a:endParaRPr b="0" lang="pt-BR" sz="1800" spc="-1" strike="noStrike">
              <a:latin typeface="Arial"/>
            </a:endParaRPr>
          </a:p>
          <a:p>
            <a:pPr>
              <a:lnSpc>
                <a:spcPct val="100000"/>
              </a:lnSpc>
            </a:pPr>
            <a:endParaRPr b="0" lang="pt-BR" sz="1800" spc="-1" strike="noStrike">
              <a:latin typeface="Arial"/>
            </a:endParaRPr>
          </a:p>
        </p:txBody>
      </p:sp>
      <p:sp>
        <p:nvSpPr>
          <p:cNvPr id="168" name="CustomShape 2"/>
          <p:cNvSpPr/>
          <p:nvPr/>
        </p:nvSpPr>
        <p:spPr>
          <a:xfrm>
            <a:off x="1261080" y="3213000"/>
            <a:ext cx="5828760" cy="51660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t-BR" sz="2800" spc="-1" strike="noStrike">
                <a:solidFill>
                  <a:srgbClr val="000000"/>
                </a:solidFill>
                <a:latin typeface="Calibri"/>
                <a:ea typeface="DejaVu Sans"/>
              </a:rPr>
              <a:t>num = </a:t>
            </a:r>
            <a:r>
              <a:rPr b="0" lang="pt-BR" sz="2800" spc="-1" strike="noStrike">
                <a:solidFill>
                  <a:srgbClr val="ff0000"/>
                </a:solidFill>
                <a:latin typeface="Calibri"/>
                <a:ea typeface="DejaVu Sans"/>
              </a:rPr>
              <a:t>int(input(</a:t>
            </a:r>
            <a:r>
              <a:rPr b="0" lang="pt-BR" sz="2800" spc="-1" strike="noStrike">
                <a:solidFill>
                  <a:srgbClr val="00b050"/>
                </a:solidFill>
                <a:latin typeface="Calibri"/>
                <a:ea typeface="DejaVu Sans"/>
              </a:rPr>
              <a:t>“Digite um número: ”</a:t>
            </a:r>
            <a:r>
              <a:rPr b="0" lang="pt-BR" sz="2800" spc="-1" strike="noStrike">
                <a:solidFill>
                  <a:srgbClr val="ff0000"/>
                </a:solidFill>
                <a:latin typeface="Calibri"/>
                <a:ea typeface="DejaVu Sans"/>
              </a:rPr>
              <a:t>))</a:t>
            </a:r>
            <a:endParaRPr b="0" lang="pt-BR" sz="2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1459080" y="1238040"/>
            <a:ext cx="244224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Operadores Aritméticos</a:t>
            </a:r>
            <a:endParaRPr b="0" lang="pt-BR" sz="1800" spc="-1" strike="noStrike">
              <a:latin typeface="Arial"/>
            </a:endParaRPr>
          </a:p>
          <a:p>
            <a:pPr>
              <a:lnSpc>
                <a:spcPct val="100000"/>
              </a:lnSpc>
            </a:pPr>
            <a:endParaRPr b="0" lang="pt-BR" sz="1800" spc="-1" strike="noStrike">
              <a:latin typeface="Arial"/>
            </a:endParaRPr>
          </a:p>
        </p:txBody>
      </p:sp>
      <p:sp>
        <p:nvSpPr>
          <p:cNvPr id="170" name="CustomShape 2"/>
          <p:cNvSpPr/>
          <p:nvPr/>
        </p:nvSpPr>
        <p:spPr>
          <a:xfrm>
            <a:off x="2344680" y="2080440"/>
            <a:ext cx="5318280" cy="3502080"/>
          </a:xfrm>
          <a:prstGeom prst="rect">
            <a:avLst/>
          </a:prstGeom>
          <a:noFill/>
          <a:ln>
            <a:noFill/>
          </a:ln>
        </p:spPr>
        <p:style>
          <a:lnRef idx="0"/>
          <a:fillRef idx="0"/>
          <a:effectRef idx="0"/>
          <a:fontRef idx="minor"/>
        </p:style>
        <p:txBody>
          <a:bodyPr wrap="none" lIns="90000" rIns="90000" tIns="45000" bIns="45000"/>
          <a:p>
            <a:pPr>
              <a:lnSpc>
                <a:spcPct val="100000"/>
              </a:lnSpc>
            </a:pPr>
            <a:r>
              <a:rPr b="0"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soma</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subtração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multiplicação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divisão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divisão de inteiros</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potenciação</a:t>
            </a:r>
            <a:br/>
            <a:r>
              <a:rPr b="1" i="1" lang="pt-BR" sz="3200" spc="-1" strike="noStrike">
                <a:solidFill>
                  <a:srgbClr val="00b050"/>
                </a:solidFill>
                <a:latin typeface="Calibri"/>
                <a:ea typeface="DejaVu Sans"/>
              </a:rPr>
              <a:t>%</a:t>
            </a:r>
            <a:r>
              <a:rPr b="0" lang="pt-BR" sz="3200" spc="-1" strike="noStrike">
                <a:solidFill>
                  <a:srgbClr val="000000"/>
                </a:solidFill>
                <a:latin typeface="Calibri"/>
                <a:ea typeface="DejaVu Sans"/>
              </a:rPr>
              <a:t> → módulo (resto da divisão) </a:t>
            </a:r>
            <a:endParaRPr b="0" lang="pt-BR" sz="3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68160" y="782280"/>
            <a:ext cx="20383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Operadores Lógicos</a:t>
            </a:r>
            <a:endParaRPr b="0" lang="pt-BR" sz="1800" spc="-1" strike="noStrike">
              <a:latin typeface="Arial"/>
            </a:endParaRPr>
          </a:p>
          <a:p>
            <a:pPr>
              <a:lnSpc>
                <a:spcPct val="100000"/>
              </a:lnSpc>
            </a:pPr>
            <a:endParaRPr b="0" lang="pt-BR" sz="1800" spc="-1" strike="noStrike">
              <a:latin typeface="Arial"/>
            </a:endParaRPr>
          </a:p>
        </p:txBody>
      </p:sp>
      <p:sp>
        <p:nvSpPr>
          <p:cNvPr id="172" name="CustomShape 2"/>
          <p:cNvSpPr/>
          <p:nvPr/>
        </p:nvSpPr>
        <p:spPr>
          <a:xfrm>
            <a:off x="679680" y="1212840"/>
            <a:ext cx="7783920" cy="4812480"/>
          </a:xfrm>
          <a:prstGeom prst="rect">
            <a:avLst/>
          </a:prstGeom>
          <a:noFill/>
          <a:ln>
            <a:noFill/>
          </a:ln>
        </p:spPr>
        <p:style>
          <a:lnRef idx="0"/>
          <a:fillRef idx="0"/>
          <a:effectRef idx="0"/>
          <a:fontRef idx="minor"/>
        </p:style>
        <p:txBody>
          <a:bodyPr wrap="none" lIns="90000" rIns="90000" tIns="45000" bIns="45000"/>
          <a:p>
            <a:pPr>
              <a:lnSpc>
                <a:spcPct val="100000"/>
              </a:lnSpc>
            </a:pPr>
            <a:r>
              <a:rPr b="0" i="1" lang="pt-BR" sz="3200" spc="-1" strike="noStrike">
                <a:solidFill>
                  <a:srgbClr val="00b050"/>
                </a:solidFill>
                <a:latin typeface="Calibri"/>
                <a:ea typeface="DejaVu Sans"/>
              </a:rPr>
              <a:t>&gt; </a:t>
            </a:r>
            <a:r>
              <a:rPr b="0" i="1" lang="pt-BR" sz="3200" spc="-1" strike="noStrike">
                <a:solidFill>
                  <a:srgbClr val="262626"/>
                </a:solidFill>
                <a:latin typeface="Calibri"/>
                <a:ea typeface="DejaVu Sans"/>
              </a:rPr>
              <a:t>→ maior</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&gt;=</a:t>
            </a:r>
            <a:r>
              <a:rPr b="0" i="1" lang="pt-BR" sz="3200" spc="-1" strike="noStrike">
                <a:solidFill>
                  <a:srgbClr val="262626"/>
                </a:solidFill>
                <a:latin typeface="Calibri"/>
                <a:ea typeface="DejaVu Sans"/>
              </a:rPr>
              <a:t> → maior ou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&lt;=</a:t>
            </a:r>
            <a:r>
              <a:rPr b="0" i="1" lang="pt-BR" sz="3200" spc="-1" strike="noStrike">
                <a:solidFill>
                  <a:srgbClr val="262626"/>
                </a:solidFill>
                <a:latin typeface="Calibri"/>
                <a:ea typeface="DejaVu Sans"/>
              </a:rPr>
              <a:t> → menor ou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a:t>
            </a:r>
            <a:r>
              <a:rPr b="0" i="1" lang="pt-BR" sz="3200" spc="-1" strike="noStrike">
                <a:solidFill>
                  <a:srgbClr val="262626"/>
                </a:solidFill>
                <a:latin typeface="Calibri"/>
                <a:ea typeface="DejaVu Sans"/>
              </a:rPr>
              <a:t> → igual</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a:t>
            </a:r>
            <a:r>
              <a:rPr b="0" i="1" lang="pt-BR" sz="3200" spc="-1" strike="noStrike">
                <a:solidFill>
                  <a:srgbClr val="262626"/>
                </a:solidFill>
                <a:latin typeface="Calibri"/>
                <a:ea typeface="DejaVu Sans"/>
              </a:rPr>
              <a:t> → diferente</a:t>
            </a:r>
            <a:endParaRPr b="0" lang="pt-BR" sz="3200" spc="-1" strike="noStrike">
              <a:latin typeface="Arial"/>
            </a:endParaRPr>
          </a:p>
          <a:p>
            <a:pPr>
              <a:lnSpc>
                <a:spcPct val="100000"/>
              </a:lnSpc>
            </a:pPr>
            <a:r>
              <a:rPr b="0" i="1" lang="pt-BR" sz="3200" spc="-1" strike="noStrike">
                <a:solidFill>
                  <a:srgbClr val="00b050"/>
                </a:solidFill>
                <a:latin typeface="Calibri"/>
                <a:ea typeface="DejaVu Sans"/>
              </a:rPr>
              <a:t>not</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que representa a negação (inverso) da variável atual. </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Se ela for verdade, torna-se falsa, e vice-versa.</a:t>
            </a:r>
            <a:endParaRPr b="0" lang="pt-BR" sz="1800" spc="-1" strike="noStrike">
              <a:latin typeface="Arial"/>
            </a:endParaRPr>
          </a:p>
          <a:p>
            <a:pPr>
              <a:lnSpc>
                <a:spcPct val="100000"/>
              </a:lnSpc>
            </a:pPr>
            <a:r>
              <a:rPr b="0" i="1" lang="pt-BR" sz="3200" spc="-1" strike="noStrike">
                <a:solidFill>
                  <a:srgbClr val="00b050"/>
                </a:solidFill>
                <a:latin typeface="Calibri"/>
                <a:ea typeface="DejaVu Sans"/>
              </a:rPr>
              <a:t>and</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onde a resposta da operação é verdade se</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 </a:t>
            </a:r>
            <a:r>
              <a:rPr b="0" i="1" lang="pt-BR" sz="1800" spc="-1" strike="noStrike">
                <a:solidFill>
                  <a:srgbClr val="262626"/>
                </a:solidFill>
                <a:latin typeface="Calibri"/>
                <a:ea typeface="DejaVu Sans"/>
              </a:rPr>
              <a:t>ambas as variáveis de entrada forem verdade.</a:t>
            </a:r>
            <a:endParaRPr b="0" lang="pt-BR" sz="1800" spc="-1" strike="noStrike">
              <a:latin typeface="Arial"/>
            </a:endParaRPr>
          </a:p>
          <a:p>
            <a:pPr>
              <a:lnSpc>
                <a:spcPct val="100000"/>
              </a:lnSpc>
            </a:pPr>
            <a:r>
              <a:rPr b="0" i="1" lang="pt-BR" sz="3200" spc="-1" strike="noStrike">
                <a:solidFill>
                  <a:srgbClr val="00b050"/>
                </a:solidFill>
                <a:latin typeface="Calibri"/>
                <a:ea typeface="DejaVu Sans"/>
              </a:rPr>
              <a:t>or</a:t>
            </a:r>
            <a:r>
              <a:rPr b="0" i="1" lang="pt-BR" sz="3200" spc="-1" strike="noStrike">
                <a:solidFill>
                  <a:srgbClr val="262626"/>
                </a:solidFill>
                <a:latin typeface="Calibri"/>
                <a:ea typeface="DejaVu Sans"/>
              </a:rPr>
              <a:t> → </a:t>
            </a:r>
            <a:r>
              <a:rPr b="0" i="1" lang="pt-BR" sz="1800" spc="-1" strike="noStrike">
                <a:solidFill>
                  <a:srgbClr val="262626"/>
                </a:solidFill>
                <a:latin typeface="Calibri"/>
                <a:ea typeface="DejaVu Sans"/>
              </a:rPr>
              <a:t>Operador lógico onde a resposta da operação é verdade se e</a:t>
            </a:r>
            <a:endParaRPr b="0" lang="pt-BR" sz="1800" spc="-1" strike="noStrike">
              <a:latin typeface="Arial"/>
            </a:endParaRPr>
          </a:p>
          <a:p>
            <a:pPr>
              <a:lnSpc>
                <a:spcPct val="100000"/>
              </a:lnSpc>
            </a:pPr>
            <a:r>
              <a:rPr b="0" i="1" lang="pt-BR" sz="1800" spc="-1" strike="noStrike">
                <a:solidFill>
                  <a:srgbClr val="262626"/>
                </a:solidFill>
                <a:latin typeface="Calibri"/>
                <a:ea typeface="DejaVu Sans"/>
              </a:rPr>
              <a:t> </a:t>
            </a:r>
            <a:r>
              <a:rPr b="0" i="1" lang="pt-BR" sz="1800" spc="-1" strike="noStrike">
                <a:solidFill>
                  <a:srgbClr val="262626"/>
                </a:solidFill>
                <a:latin typeface="Calibri"/>
                <a:ea typeface="DejaVu Sans"/>
              </a:rPr>
              <a:t>somente se pelo menos uma das variáveis de entrada for verdade. </a:t>
            </a:r>
            <a:endParaRPr b="0" lang="pt-BR"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418400" y="621720"/>
            <a:ext cx="8269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Strings</a:t>
            </a:r>
            <a:endParaRPr b="0" lang="pt-BR" sz="1800" spc="-1" strike="noStrike">
              <a:latin typeface="Arial"/>
            </a:endParaRPr>
          </a:p>
          <a:p>
            <a:pPr>
              <a:lnSpc>
                <a:spcPct val="100000"/>
              </a:lnSpc>
            </a:pPr>
            <a:endParaRPr b="0" lang="pt-BR" sz="1800" spc="-1" strike="noStrike">
              <a:latin typeface="Arial"/>
            </a:endParaRPr>
          </a:p>
        </p:txBody>
      </p:sp>
      <p:pic>
        <p:nvPicPr>
          <p:cNvPr id="174" name="Picture 2" descr=""/>
          <p:cNvPicPr/>
          <p:nvPr/>
        </p:nvPicPr>
        <p:blipFill>
          <a:blip r:embed="rId1"/>
          <a:srcRect l="14489" t="19728" r="11814" b="20481"/>
          <a:stretch/>
        </p:blipFill>
        <p:spPr>
          <a:xfrm>
            <a:off x="982440" y="1576440"/>
            <a:ext cx="7178760" cy="465912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749880" y="1629000"/>
            <a:ext cx="7729920" cy="365616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Formação</a:t>
            </a:r>
            <a:endParaRPr b="0" lang="pt-BR" sz="1800" spc="-1" strike="noStrike">
              <a:latin typeface="Arial"/>
            </a:endParaRPr>
          </a:p>
          <a:p>
            <a:pPr marL="216000" indent="-216000">
              <a:lnSpc>
                <a:spcPct val="100000"/>
              </a:lnSpc>
              <a:buClr>
                <a:srgbClr val="000000"/>
              </a:buClr>
              <a:buFont typeface="Symbol" charset="2"/>
              <a:buChar char=""/>
            </a:pPr>
            <a:endParaRPr b="0" lang="pt-BR" sz="1800" spc="-1" strike="noStrike">
              <a:latin typeface="Arial"/>
            </a:endParaRPr>
          </a:p>
          <a:p>
            <a:pPr marL="216000" indent="-216000">
              <a:lnSpc>
                <a:spcPct val="100000"/>
              </a:lnSpc>
              <a:buClr>
                <a:srgbClr val="000000"/>
              </a:buClr>
              <a:buFont typeface="Symbol" charset="2"/>
              <a:buChar char=""/>
            </a:pPr>
            <a:r>
              <a:rPr b="0" lang="pt-BR" sz="1800" spc="-1" strike="noStrike">
                <a:solidFill>
                  <a:srgbClr val="000000"/>
                </a:solidFill>
                <a:latin typeface="Calibri"/>
                <a:ea typeface="DejaVu Sans"/>
              </a:rPr>
              <a:t>Pós Graduado em Projetos e Desenvolvimento de Aplicações WEB (UNIFATEA);</a:t>
            </a:r>
            <a:endParaRPr b="0" lang="pt-BR" sz="1800" spc="-1" strike="noStrike">
              <a:latin typeface="Arial"/>
            </a:endParaRPr>
          </a:p>
          <a:p>
            <a:pPr marL="216000" indent="-216000">
              <a:lnSpc>
                <a:spcPct val="100000"/>
              </a:lnSpc>
              <a:buClr>
                <a:srgbClr val="000000"/>
              </a:buClr>
              <a:buFont typeface="Symbol" charset="2"/>
              <a:buChar char=""/>
            </a:pPr>
            <a:r>
              <a:rPr b="0" lang="pt-BR" sz="1800" spc="-1" strike="noStrike">
                <a:solidFill>
                  <a:srgbClr val="000000"/>
                </a:solidFill>
                <a:latin typeface="Calibri"/>
                <a:ea typeface="DejaVu Sans"/>
              </a:rPr>
              <a:t>Graduado em Análise e Desenvolvimento de Sistemas (Fatec Guaratinguetá);</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Experiência</a:t>
            </a:r>
            <a:endParaRPr b="0" lang="pt-BR" sz="1800" spc="-1" strike="noStrike">
              <a:latin typeface="Arial"/>
            </a:endParaRPr>
          </a:p>
          <a:p>
            <a:pPr>
              <a:lnSpc>
                <a:spcPct val="100000"/>
              </a:lnSpc>
            </a:pP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Desenvolvedor Web/Mobile INPE SJC - EMBRACE</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Proprietário da Orions Sites e Host;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Projetos</a:t>
            </a:r>
            <a:endParaRPr b="0" lang="pt-BR" sz="1800" spc="-1" strike="noStrike">
              <a:latin typeface="Arial"/>
            </a:endParaRPr>
          </a:p>
          <a:p>
            <a:pPr>
              <a:lnSpc>
                <a:spcPct val="100000"/>
              </a:lnSpc>
            </a:pP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Python Girls</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Code Python</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Projeto i-Train (automação de maquete) na Fatec Guaratinguetá);</a:t>
            </a:r>
            <a:endParaRPr b="0" lang="pt-BR" sz="1800" spc="-1" strike="noStrike">
              <a:latin typeface="Arial"/>
            </a:endParaRPr>
          </a:p>
          <a:p>
            <a:pPr>
              <a:lnSpc>
                <a:spcPct val="100000"/>
              </a:lnSpc>
            </a:pPr>
            <a:endParaRPr b="0" lang="pt-BR" sz="1800" spc="-1" strike="noStrike">
              <a:latin typeface="Arial"/>
            </a:endParaRPr>
          </a:p>
        </p:txBody>
      </p:sp>
      <p:sp>
        <p:nvSpPr>
          <p:cNvPr id="117" name="CustomShape 2"/>
          <p:cNvSpPr/>
          <p:nvPr/>
        </p:nvSpPr>
        <p:spPr>
          <a:xfrm>
            <a:off x="718560" y="518040"/>
            <a:ext cx="161784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0000"/>
                </a:solidFill>
                <a:latin typeface="Calibri"/>
                <a:ea typeface="DejaVu Sans"/>
              </a:rPr>
              <a:t>Silvio Luiz</a:t>
            </a:r>
            <a:endParaRPr b="0" lang="pt-BR"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544320" y="1116720"/>
            <a:ext cx="2809800" cy="8215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Manipulando Strings</a:t>
            </a:r>
            <a:endParaRPr b="0" lang="pt-BR" sz="2400" spc="-1" strike="noStrike">
              <a:latin typeface="Arial"/>
            </a:endParaRPr>
          </a:p>
          <a:p>
            <a:pPr>
              <a:lnSpc>
                <a:spcPct val="100000"/>
              </a:lnSpc>
            </a:pPr>
            <a:endParaRPr b="0" lang="pt-BR" sz="2400" spc="-1" strike="noStrike">
              <a:latin typeface="Arial"/>
            </a:endParaRPr>
          </a:p>
        </p:txBody>
      </p:sp>
      <p:sp>
        <p:nvSpPr>
          <p:cNvPr id="176" name="CustomShape 2"/>
          <p:cNvSpPr/>
          <p:nvPr/>
        </p:nvSpPr>
        <p:spPr>
          <a:xfrm>
            <a:off x="4643640" y="1559520"/>
            <a:ext cx="409356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é bem lega. Ele troca todas as primeiras letras da frase de minuscula por maiúsculas. </a:t>
            </a:r>
            <a:endParaRPr b="0" lang="pt-BR" sz="1400" spc="-1" strike="noStrike">
              <a:latin typeface="Arial"/>
            </a:endParaRPr>
          </a:p>
        </p:txBody>
      </p:sp>
      <p:pic>
        <p:nvPicPr>
          <p:cNvPr id="177" name="Picture 2" descr=""/>
          <p:cNvPicPr/>
          <p:nvPr/>
        </p:nvPicPr>
        <p:blipFill>
          <a:blip r:embed="rId1"/>
          <a:srcRect l="866" t="19700" r="67644" b="67485"/>
          <a:stretch/>
        </p:blipFill>
        <p:spPr>
          <a:xfrm>
            <a:off x="457200" y="1657800"/>
            <a:ext cx="3599640" cy="824400"/>
          </a:xfrm>
          <a:prstGeom prst="rect">
            <a:avLst/>
          </a:prstGeom>
          <a:ln>
            <a:noFill/>
          </a:ln>
        </p:spPr>
      </p:pic>
      <p:pic>
        <p:nvPicPr>
          <p:cNvPr id="178" name="Picture 3" descr=""/>
          <p:cNvPicPr/>
          <p:nvPr/>
        </p:nvPicPr>
        <p:blipFill>
          <a:blip r:embed="rId2"/>
          <a:srcRect l="866" t="53829" r="65456" b="33189"/>
          <a:stretch/>
        </p:blipFill>
        <p:spPr>
          <a:xfrm>
            <a:off x="457200" y="2727000"/>
            <a:ext cx="3838320" cy="833040"/>
          </a:xfrm>
          <a:prstGeom prst="rect">
            <a:avLst/>
          </a:prstGeom>
          <a:ln>
            <a:noFill/>
          </a:ln>
        </p:spPr>
      </p:pic>
      <p:sp>
        <p:nvSpPr>
          <p:cNvPr id="179" name="CustomShape 3"/>
          <p:cNvSpPr/>
          <p:nvPr/>
        </p:nvSpPr>
        <p:spPr>
          <a:xfrm>
            <a:off x="4690080" y="2692080"/>
            <a:ext cx="388764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troca as letras da string para maiúsculas.</a:t>
            </a:r>
            <a:endParaRPr b="0" lang="pt-BR" sz="1400" spc="-1" strike="noStrike">
              <a:latin typeface="Arial"/>
            </a:endParaRPr>
          </a:p>
        </p:txBody>
      </p:sp>
      <p:sp>
        <p:nvSpPr>
          <p:cNvPr id="180" name="CustomShape 4"/>
          <p:cNvSpPr/>
          <p:nvPr/>
        </p:nvSpPr>
        <p:spPr>
          <a:xfrm>
            <a:off x="3841560" y="3707280"/>
            <a:ext cx="377460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A função len retorna o número de caracteres de uma string:</a:t>
            </a:r>
            <a:endParaRPr b="0" lang="pt-BR" sz="1400" spc="-1" strike="noStrike">
              <a:latin typeface="Arial"/>
            </a:endParaRPr>
          </a:p>
        </p:txBody>
      </p:sp>
      <p:pic>
        <p:nvPicPr>
          <p:cNvPr id="181" name="Picture 5" descr=""/>
          <p:cNvPicPr/>
          <p:nvPr/>
        </p:nvPicPr>
        <p:blipFill>
          <a:blip r:embed="rId3"/>
          <a:srcRect l="675" t="74680" r="73837" b="12672"/>
          <a:stretch/>
        </p:blipFill>
        <p:spPr>
          <a:xfrm>
            <a:off x="457200" y="3851280"/>
            <a:ext cx="2735640" cy="763560"/>
          </a:xfrm>
          <a:prstGeom prst="rect">
            <a:avLst/>
          </a:prstGeom>
          <a:ln>
            <a:noFill/>
          </a:ln>
        </p:spPr>
      </p:pic>
      <p:pic>
        <p:nvPicPr>
          <p:cNvPr id="182" name="Picture 6" descr=""/>
          <p:cNvPicPr/>
          <p:nvPr/>
        </p:nvPicPr>
        <p:blipFill>
          <a:blip r:embed="rId4"/>
          <a:srcRect l="512" t="74892" r="66095" b="13022"/>
          <a:stretch/>
        </p:blipFill>
        <p:spPr>
          <a:xfrm>
            <a:off x="405720" y="4787280"/>
            <a:ext cx="3533040" cy="719280"/>
          </a:xfrm>
          <a:prstGeom prst="rect">
            <a:avLst/>
          </a:prstGeom>
          <a:ln>
            <a:noFill/>
          </a:ln>
        </p:spPr>
      </p:pic>
      <p:sp>
        <p:nvSpPr>
          <p:cNvPr id="183" name="CustomShape 5"/>
          <p:cNvSpPr/>
          <p:nvPr/>
        </p:nvSpPr>
        <p:spPr>
          <a:xfrm>
            <a:off x="3939480" y="4787280"/>
            <a:ext cx="3774600" cy="94248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A função verifica se a string começa com a string passado por parâmetro.</a:t>
            </a:r>
            <a:endParaRPr b="0" lang="pt-BR" sz="1400" spc="-1" strike="noStrike">
              <a:latin typeface="Arial"/>
            </a:endParaRPr>
          </a:p>
          <a:p>
            <a:pPr>
              <a:lnSpc>
                <a:spcPct val="100000"/>
              </a:lnSpc>
            </a:pPr>
            <a:r>
              <a:rPr b="0" lang="pt-BR" sz="1400" spc="-1" strike="noStrike">
                <a:solidFill>
                  <a:srgbClr val="000000"/>
                </a:solidFill>
                <a:latin typeface="Calibri"/>
                <a:ea typeface="DejaVu Sans"/>
              </a:rPr>
              <a:t>Também podemos usar o string.endswith() para verificar o final da string.</a:t>
            </a:r>
            <a:endParaRPr b="0" lang="pt-BR" sz="1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626760" y="801720"/>
            <a:ext cx="2809800" cy="8215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Manipulando Strings</a:t>
            </a:r>
            <a:endParaRPr b="0" lang="pt-BR" sz="2400" spc="-1" strike="noStrike">
              <a:latin typeface="Arial"/>
            </a:endParaRPr>
          </a:p>
          <a:p>
            <a:pPr>
              <a:lnSpc>
                <a:spcPct val="100000"/>
              </a:lnSpc>
            </a:pPr>
            <a:endParaRPr b="0" lang="pt-BR" sz="2400" spc="-1" strike="noStrike">
              <a:latin typeface="Arial"/>
            </a:endParaRPr>
          </a:p>
        </p:txBody>
      </p:sp>
      <p:sp>
        <p:nvSpPr>
          <p:cNvPr id="185" name="CustomShape 2"/>
          <p:cNvSpPr/>
          <p:nvPr/>
        </p:nvSpPr>
        <p:spPr>
          <a:xfrm>
            <a:off x="4428000" y="1506240"/>
            <a:ext cx="409356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Este método faz a troca dos valores. O primeiro parâmetro será trocado pelo segundo.</a:t>
            </a:r>
            <a:endParaRPr b="0" lang="pt-BR" sz="1400" spc="-1" strike="noStrike">
              <a:latin typeface="Arial"/>
            </a:endParaRPr>
          </a:p>
        </p:txBody>
      </p:sp>
      <p:sp>
        <p:nvSpPr>
          <p:cNvPr id="186" name="CustomShape 3"/>
          <p:cNvSpPr/>
          <p:nvPr/>
        </p:nvSpPr>
        <p:spPr>
          <a:xfrm>
            <a:off x="4860000" y="2926440"/>
            <a:ext cx="3887640" cy="72936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Esse método retorna uma lista onde os itens são as partes que foram separadas pelo marcador passado como parâmetro</a:t>
            </a:r>
            <a:endParaRPr b="0" lang="pt-BR" sz="1400" spc="-1" strike="noStrike">
              <a:latin typeface="Arial"/>
            </a:endParaRPr>
          </a:p>
        </p:txBody>
      </p:sp>
      <p:sp>
        <p:nvSpPr>
          <p:cNvPr id="187" name="CustomShape 4"/>
          <p:cNvSpPr/>
          <p:nvPr/>
        </p:nvSpPr>
        <p:spPr>
          <a:xfrm>
            <a:off x="4836600" y="4309200"/>
            <a:ext cx="377460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Retornar uma cópia do string com os caracteres esquerda e à direita removidos.</a:t>
            </a:r>
            <a:endParaRPr b="0" lang="pt-BR" sz="1400" spc="-1" strike="noStrike">
              <a:latin typeface="Arial"/>
            </a:endParaRPr>
          </a:p>
        </p:txBody>
      </p:sp>
      <p:pic>
        <p:nvPicPr>
          <p:cNvPr id="188" name="Picture 4" descr=""/>
          <p:cNvPicPr/>
          <p:nvPr/>
        </p:nvPicPr>
        <p:blipFill>
          <a:blip r:embed="rId1"/>
          <a:srcRect l="437" t="65645" r="67011" b="12923"/>
          <a:stretch/>
        </p:blipFill>
        <p:spPr>
          <a:xfrm>
            <a:off x="534600" y="1330920"/>
            <a:ext cx="3172680" cy="1174320"/>
          </a:xfrm>
          <a:prstGeom prst="rect">
            <a:avLst/>
          </a:prstGeom>
          <a:ln>
            <a:noFill/>
          </a:ln>
        </p:spPr>
      </p:pic>
      <p:pic>
        <p:nvPicPr>
          <p:cNvPr id="189" name="Picture 5" descr=""/>
          <p:cNvPicPr/>
          <p:nvPr/>
        </p:nvPicPr>
        <p:blipFill>
          <a:blip r:embed="rId2"/>
          <a:srcRect l="243" t="66225" r="59825" b="20650"/>
          <a:stretch/>
        </p:blipFill>
        <p:spPr>
          <a:xfrm>
            <a:off x="395640" y="2815920"/>
            <a:ext cx="4103640" cy="758880"/>
          </a:xfrm>
          <a:prstGeom prst="rect">
            <a:avLst/>
          </a:prstGeom>
          <a:ln>
            <a:noFill/>
          </a:ln>
        </p:spPr>
      </p:pic>
      <p:pic>
        <p:nvPicPr>
          <p:cNvPr id="190" name="Picture 6" descr=""/>
          <p:cNvPicPr/>
          <p:nvPr/>
        </p:nvPicPr>
        <p:blipFill>
          <a:blip r:embed="rId3"/>
          <a:srcRect l="421" t="75020" r="63771" b="12500"/>
          <a:stretch/>
        </p:blipFill>
        <p:spPr>
          <a:xfrm>
            <a:off x="467640" y="4040280"/>
            <a:ext cx="4031640" cy="790200"/>
          </a:xfrm>
          <a:prstGeom prst="rect">
            <a:avLst/>
          </a:prstGeom>
          <a:ln>
            <a:noFill/>
          </a:ln>
        </p:spPr>
      </p:pic>
      <p:pic>
        <p:nvPicPr>
          <p:cNvPr id="191" name="Picture 7" descr=""/>
          <p:cNvPicPr/>
          <p:nvPr/>
        </p:nvPicPr>
        <p:blipFill>
          <a:blip r:embed="rId4"/>
          <a:srcRect l="393" t="74370" r="59310" b="12013"/>
          <a:stretch/>
        </p:blipFill>
        <p:spPr>
          <a:xfrm>
            <a:off x="474120" y="5152680"/>
            <a:ext cx="4751640" cy="903240"/>
          </a:xfrm>
          <a:prstGeom prst="rect">
            <a:avLst/>
          </a:prstGeom>
          <a:ln>
            <a:noFill/>
          </a:ln>
        </p:spPr>
      </p:pic>
      <p:sp>
        <p:nvSpPr>
          <p:cNvPr id="192" name="CustomShape 5"/>
          <p:cNvSpPr/>
          <p:nvPr/>
        </p:nvSpPr>
        <p:spPr>
          <a:xfrm>
            <a:off x="3869280" y="5357520"/>
            <a:ext cx="3774600" cy="30312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Retornar o texto com upercase (caixa alta)</a:t>
            </a:r>
            <a:endParaRPr b="0" lang="pt-BR" sz="1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1361160" y="997560"/>
            <a:ext cx="2660400" cy="8215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Formatando Strings</a:t>
            </a:r>
            <a:endParaRPr b="0" lang="pt-BR" sz="2400" spc="-1" strike="noStrike">
              <a:latin typeface="Arial"/>
            </a:endParaRPr>
          </a:p>
          <a:p>
            <a:pPr>
              <a:lnSpc>
                <a:spcPct val="100000"/>
              </a:lnSpc>
            </a:pPr>
            <a:endParaRPr b="0" lang="pt-BR" sz="2400" spc="-1" strike="noStrike">
              <a:latin typeface="Arial"/>
            </a:endParaRPr>
          </a:p>
        </p:txBody>
      </p:sp>
      <p:sp>
        <p:nvSpPr>
          <p:cNvPr id="194" name="CustomShape 2"/>
          <p:cNvSpPr/>
          <p:nvPr/>
        </p:nvSpPr>
        <p:spPr>
          <a:xfrm>
            <a:off x="2278080" y="1828440"/>
            <a:ext cx="5522400" cy="3989520"/>
          </a:xfrm>
          <a:prstGeom prst="rect">
            <a:avLst/>
          </a:prstGeom>
          <a:noFill/>
          <a:ln>
            <a:noFill/>
          </a:ln>
        </p:spPr>
        <p:style>
          <a:lnRef idx="0"/>
          <a:fillRef idx="0"/>
          <a:effectRef idx="0"/>
          <a:fontRef idx="minor"/>
        </p:style>
        <p:txBody>
          <a:bodyPr wrap="none" lIns="90000" rIns="90000" tIns="45000" bIns="45000"/>
          <a:p>
            <a:pPr>
              <a:lnSpc>
                <a:spcPct val="100000"/>
              </a:lnSpc>
            </a:pPr>
            <a:r>
              <a:rPr b="1" i="1" lang="pt-BR" sz="3200" spc="-1" strike="noStrike">
                <a:solidFill>
                  <a:srgbClr val="00b050"/>
                </a:solidFill>
                <a:latin typeface="Calibri"/>
                <a:ea typeface="DejaVu Sans"/>
              </a:rPr>
              <a:t>s</a:t>
            </a:r>
            <a:r>
              <a:rPr b="0" lang="pt-BR" sz="3200" spc="-1" strike="noStrike">
                <a:solidFill>
                  <a:srgbClr val="000000"/>
                </a:solidFill>
                <a:latin typeface="Calibri"/>
                <a:ea typeface="DejaVu Sans"/>
              </a:rPr>
              <a:t> → string</a:t>
            </a:r>
            <a:br/>
            <a:r>
              <a:rPr b="1" i="1" lang="pt-BR" sz="3200" spc="-1" strike="noStrike">
                <a:solidFill>
                  <a:srgbClr val="00b050"/>
                </a:solidFill>
                <a:latin typeface="Calibri"/>
                <a:ea typeface="DejaVu Sans"/>
              </a:rPr>
              <a:t>d</a:t>
            </a:r>
            <a:r>
              <a:rPr b="0" lang="pt-BR" sz="3200" spc="-1" strike="noStrike">
                <a:solidFill>
                  <a:srgbClr val="000000"/>
                </a:solidFill>
                <a:latin typeface="Calibri"/>
                <a:ea typeface="DejaVu Sans"/>
              </a:rPr>
              <a:t> → decimal</a:t>
            </a:r>
            <a:br/>
            <a:r>
              <a:rPr b="1" i="1" lang="pt-BR" sz="3200" spc="-1" strike="noStrike">
                <a:solidFill>
                  <a:srgbClr val="00b050"/>
                </a:solidFill>
                <a:latin typeface="Calibri"/>
                <a:ea typeface="DejaVu Sans"/>
              </a:rPr>
              <a:t>f</a:t>
            </a:r>
            <a:r>
              <a:rPr b="0" lang="pt-BR" sz="3200" spc="-1" strike="noStrike">
                <a:solidFill>
                  <a:srgbClr val="000000"/>
                </a:solidFill>
                <a:latin typeface="Calibri"/>
                <a:ea typeface="DejaVu Sans"/>
              </a:rPr>
              <a:t> → ponto flutuante</a:t>
            </a:r>
            <a:br/>
            <a:r>
              <a:rPr b="1" i="1" lang="pt-BR" sz="3200" spc="-1" strike="noStrike">
                <a:solidFill>
                  <a:srgbClr val="00b050"/>
                </a:solidFill>
                <a:latin typeface="Calibri"/>
                <a:ea typeface="DejaVu Sans"/>
              </a:rPr>
              <a:t>b</a:t>
            </a:r>
            <a:r>
              <a:rPr b="0" lang="pt-BR" sz="3200" spc="-1" strike="noStrike">
                <a:solidFill>
                  <a:srgbClr val="000000"/>
                </a:solidFill>
                <a:latin typeface="Calibri"/>
                <a:ea typeface="DejaVu Sans"/>
              </a:rPr>
              <a:t> → converte para binário</a:t>
            </a:r>
            <a:br/>
            <a:r>
              <a:rPr b="1" i="1" lang="pt-BR" sz="3200" spc="-1" strike="noStrike">
                <a:solidFill>
                  <a:srgbClr val="00b050"/>
                </a:solidFill>
                <a:latin typeface="Calibri"/>
                <a:ea typeface="DejaVu Sans"/>
              </a:rPr>
              <a:t>c</a:t>
            </a:r>
            <a:r>
              <a:rPr b="0" lang="pt-BR" sz="3200" spc="-1" strike="noStrike">
                <a:solidFill>
                  <a:srgbClr val="000000"/>
                </a:solidFill>
                <a:latin typeface="Calibri"/>
                <a:ea typeface="DejaVu Sans"/>
              </a:rPr>
              <a:t> → converte para a tabela ASCII</a:t>
            </a:r>
            <a:endParaRPr b="0" lang="pt-BR" sz="3200" spc="-1" strike="noStrike">
              <a:latin typeface="Arial"/>
            </a:endParaRPr>
          </a:p>
          <a:p>
            <a:pPr>
              <a:lnSpc>
                <a:spcPct val="100000"/>
              </a:lnSpc>
            </a:pPr>
            <a:r>
              <a:rPr b="1" i="1" lang="pt-BR" sz="3200" spc="-1" strike="noStrike">
                <a:solidFill>
                  <a:srgbClr val="00b050"/>
                </a:solidFill>
                <a:latin typeface="Calibri"/>
                <a:ea typeface="DejaVu Sans"/>
              </a:rPr>
              <a:t>o</a:t>
            </a:r>
            <a:r>
              <a:rPr b="0" lang="pt-BR" sz="3200" spc="-1" strike="noStrike">
                <a:solidFill>
                  <a:srgbClr val="000000"/>
                </a:solidFill>
                <a:latin typeface="Calibri"/>
                <a:ea typeface="DejaVu Sans"/>
              </a:rPr>
              <a:t> → converte para octal</a:t>
            </a:r>
            <a:br/>
            <a:r>
              <a:rPr b="1" i="1" lang="pt-BR" sz="3200" spc="-1" strike="noStrike">
                <a:solidFill>
                  <a:srgbClr val="00b050"/>
                </a:solidFill>
                <a:latin typeface="Calibri"/>
                <a:ea typeface="DejaVu Sans"/>
              </a:rPr>
              <a:t>x</a:t>
            </a:r>
            <a:r>
              <a:rPr b="0" lang="pt-BR" sz="3200" spc="-1" strike="noStrike">
                <a:solidFill>
                  <a:srgbClr val="000000"/>
                </a:solidFill>
                <a:latin typeface="Calibri"/>
                <a:ea typeface="DejaVu Sans"/>
              </a:rPr>
              <a:t> → converte para hexadecimal</a:t>
            </a:r>
            <a:endParaRPr b="0" lang="pt-BR" sz="3200" spc="-1" strike="noStrike">
              <a:latin typeface="Arial"/>
            </a:endParaRPr>
          </a:p>
          <a:p>
            <a:pPr>
              <a:lnSpc>
                <a:spcPct val="100000"/>
              </a:lnSpc>
            </a:pPr>
            <a:r>
              <a:rPr b="1" i="1" lang="pt-BR" sz="3200" spc="-1" strike="noStrike">
                <a:solidFill>
                  <a:srgbClr val="00b050"/>
                </a:solidFill>
                <a:latin typeface="Calibri"/>
                <a:ea typeface="DejaVu Sans"/>
              </a:rPr>
              <a:t>n</a:t>
            </a:r>
            <a:r>
              <a:rPr b="0" lang="pt-BR" sz="3200" spc="-1" strike="noStrike">
                <a:solidFill>
                  <a:srgbClr val="000000"/>
                </a:solidFill>
                <a:latin typeface="Calibri"/>
                <a:ea typeface="DejaVu Sans"/>
              </a:rPr>
              <a:t> → mesmo que “d”</a:t>
            </a:r>
            <a:endParaRPr b="0" lang="pt-BR" sz="3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1374480" y="981720"/>
            <a:ext cx="2660400" cy="8215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Formatando Strings</a:t>
            </a:r>
            <a:endParaRPr b="0" lang="pt-BR" sz="2400" spc="-1" strike="noStrike">
              <a:latin typeface="Arial"/>
            </a:endParaRPr>
          </a:p>
          <a:p>
            <a:pPr>
              <a:lnSpc>
                <a:spcPct val="100000"/>
              </a:lnSpc>
            </a:pPr>
            <a:endParaRPr b="0" lang="pt-BR" sz="2400" spc="-1" strike="noStrike">
              <a:latin typeface="Arial"/>
            </a:endParaRPr>
          </a:p>
        </p:txBody>
      </p:sp>
      <p:sp>
        <p:nvSpPr>
          <p:cNvPr id="196" name="CustomShape 2"/>
          <p:cNvSpPr/>
          <p:nvPr/>
        </p:nvSpPr>
        <p:spPr>
          <a:xfrm>
            <a:off x="1329840" y="1267920"/>
            <a:ext cx="994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197" name="Picture 2" descr=""/>
          <p:cNvPicPr/>
          <p:nvPr/>
        </p:nvPicPr>
        <p:blipFill>
          <a:blip r:embed="rId1"/>
          <a:srcRect l="8492" t="15458" r="35391" b="24523"/>
          <a:stretch/>
        </p:blipFill>
        <p:spPr>
          <a:xfrm>
            <a:off x="1193040" y="1812600"/>
            <a:ext cx="6757200" cy="40629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1591920" y="733680"/>
            <a:ext cx="211176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sp>
        <p:nvSpPr>
          <p:cNvPr id="199" name="CustomShape 2"/>
          <p:cNvSpPr/>
          <p:nvPr/>
        </p:nvSpPr>
        <p:spPr>
          <a:xfrm>
            <a:off x="3819600" y="1212120"/>
            <a:ext cx="2228040" cy="51516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000" spc="-1" strike="noStrike">
                <a:solidFill>
                  <a:srgbClr val="ffffff"/>
                </a:solidFill>
                <a:latin typeface="Calibri"/>
                <a:ea typeface="DejaVu Sans"/>
              </a:rPr>
              <a:t>if &lt;condição&gt;:</a:t>
            </a:r>
            <a:endParaRPr b="0" lang="pt-BR" sz="2000" spc="-1" strike="noStrike">
              <a:latin typeface="Arial"/>
            </a:endParaRPr>
          </a:p>
        </p:txBody>
      </p:sp>
      <p:sp>
        <p:nvSpPr>
          <p:cNvPr id="200" name="CustomShape 3"/>
          <p:cNvSpPr/>
          <p:nvPr/>
        </p:nvSpPr>
        <p:spPr>
          <a:xfrm>
            <a:off x="4896000" y="1872360"/>
            <a:ext cx="2879640" cy="43488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1" name="CustomShape 4"/>
          <p:cNvSpPr/>
          <p:nvPr/>
        </p:nvSpPr>
        <p:spPr>
          <a:xfrm>
            <a:off x="3816000" y="2448360"/>
            <a:ext cx="2519640" cy="50328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elif &lt;condição&gt;:</a:t>
            </a:r>
            <a:endParaRPr b="0" lang="pt-BR" sz="2400" spc="-1" strike="noStrike">
              <a:latin typeface="Arial"/>
            </a:endParaRPr>
          </a:p>
        </p:txBody>
      </p:sp>
      <p:sp>
        <p:nvSpPr>
          <p:cNvPr id="202" name="CustomShape 5"/>
          <p:cNvSpPr/>
          <p:nvPr/>
        </p:nvSpPr>
        <p:spPr>
          <a:xfrm>
            <a:off x="4896000" y="3096360"/>
            <a:ext cx="2879640" cy="43488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3" name="CustomShape 6"/>
          <p:cNvSpPr/>
          <p:nvPr/>
        </p:nvSpPr>
        <p:spPr>
          <a:xfrm>
            <a:off x="3788280" y="3702240"/>
            <a:ext cx="2519640" cy="50328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elif &lt;condição&gt;:</a:t>
            </a:r>
            <a:endParaRPr b="0" lang="pt-BR" sz="2400" spc="-1" strike="noStrike">
              <a:latin typeface="Arial"/>
            </a:endParaRPr>
          </a:p>
        </p:txBody>
      </p:sp>
      <p:sp>
        <p:nvSpPr>
          <p:cNvPr id="204" name="CustomShape 7"/>
          <p:cNvSpPr/>
          <p:nvPr/>
        </p:nvSpPr>
        <p:spPr>
          <a:xfrm>
            <a:off x="4868280" y="4350240"/>
            <a:ext cx="2879640" cy="43488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5" name="CustomShape 8"/>
          <p:cNvSpPr/>
          <p:nvPr/>
        </p:nvSpPr>
        <p:spPr>
          <a:xfrm>
            <a:off x="3771720" y="4968720"/>
            <a:ext cx="2519640" cy="50328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nSpc>
                <a:spcPct val="100000"/>
              </a:lnSpc>
            </a:pPr>
            <a:r>
              <a:rPr b="0" lang="pt-BR" sz="2400" spc="-1" strike="noStrike">
                <a:solidFill>
                  <a:srgbClr val="ffffff"/>
                </a:solidFill>
                <a:latin typeface="Calibri"/>
                <a:ea typeface="DejaVu Sans"/>
              </a:rPr>
              <a:t>else:</a:t>
            </a:r>
            <a:endParaRPr b="0" lang="pt-BR" sz="2400" spc="-1" strike="noStrike">
              <a:latin typeface="Arial"/>
            </a:endParaRPr>
          </a:p>
        </p:txBody>
      </p:sp>
      <p:sp>
        <p:nvSpPr>
          <p:cNvPr id="206" name="CustomShape 9"/>
          <p:cNvSpPr/>
          <p:nvPr/>
        </p:nvSpPr>
        <p:spPr>
          <a:xfrm>
            <a:off x="4852080" y="5616720"/>
            <a:ext cx="2879640" cy="43488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&lt;Bloco de comandos&gt;</a:t>
            </a:r>
            <a:endParaRPr b="0" lang="pt-BR" sz="1800" spc="-1" strike="noStrike">
              <a:latin typeface="Arial"/>
            </a:endParaRPr>
          </a:p>
        </p:txBody>
      </p:sp>
      <p:sp>
        <p:nvSpPr>
          <p:cNvPr id="207" name="CustomShape 10"/>
          <p:cNvSpPr/>
          <p:nvPr/>
        </p:nvSpPr>
        <p:spPr>
          <a:xfrm>
            <a:off x="3816000" y="1872360"/>
            <a:ext cx="858960" cy="43488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08" name="CustomShape 11"/>
          <p:cNvSpPr/>
          <p:nvPr/>
        </p:nvSpPr>
        <p:spPr>
          <a:xfrm>
            <a:off x="1999440" y="1798560"/>
            <a:ext cx="167688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Não esqueça a indentação</a:t>
            </a:r>
            <a:endParaRPr b="0" lang="pt-BR" sz="1400" spc="-1" strike="noStrike">
              <a:latin typeface="Arial"/>
            </a:endParaRPr>
          </a:p>
        </p:txBody>
      </p:sp>
      <p:sp>
        <p:nvSpPr>
          <p:cNvPr id="209" name="CustomShape 12"/>
          <p:cNvSpPr/>
          <p:nvPr/>
        </p:nvSpPr>
        <p:spPr>
          <a:xfrm>
            <a:off x="3437280" y="2700360"/>
            <a:ext cx="301680" cy="125316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10" name="CustomShape 13"/>
          <p:cNvSpPr/>
          <p:nvPr/>
        </p:nvSpPr>
        <p:spPr>
          <a:xfrm>
            <a:off x="1367640" y="3065760"/>
            <a:ext cx="1781640" cy="51624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Podem não ocorrer ou ocorrer  “n” vezes</a:t>
            </a:r>
            <a:endParaRPr b="0" lang="pt-BR" sz="1400" spc="-1" strike="noStrike">
              <a:latin typeface="Arial"/>
            </a:endParaRPr>
          </a:p>
        </p:txBody>
      </p:sp>
      <p:sp>
        <p:nvSpPr>
          <p:cNvPr id="211" name="CustomShape 14"/>
          <p:cNvSpPr/>
          <p:nvPr/>
        </p:nvSpPr>
        <p:spPr>
          <a:xfrm>
            <a:off x="2174040" y="5170320"/>
            <a:ext cx="1327680" cy="942480"/>
          </a:xfrm>
          <a:prstGeom prst="rect">
            <a:avLst/>
          </a:prstGeom>
          <a:noFill/>
          <a:ln>
            <a:noFill/>
          </a:ln>
        </p:spPr>
        <p:style>
          <a:lnRef idx="0"/>
          <a:fillRef idx="0"/>
          <a:effectRef idx="0"/>
          <a:fontRef idx="minor"/>
        </p:style>
        <p:txBody>
          <a:bodyPr lIns="90000" rIns="90000" tIns="45000" bIns="45000"/>
          <a:p>
            <a:pPr>
              <a:lnSpc>
                <a:spcPct val="100000"/>
              </a:lnSpc>
            </a:pPr>
            <a:r>
              <a:rPr b="0" lang="pt-BR" sz="1400" spc="-1" strike="noStrike">
                <a:solidFill>
                  <a:srgbClr val="000000"/>
                </a:solidFill>
                <a:latin typeface="Calibri"/>
                <a:ea typeface="DejaVu Sans"/>
              </a:rPr>
              <a:t>Se não haver satisfação de nenhuma das condições</a:t>
            </a:r>
            <a:endParaRPr b="0" lang="pt-BR" sz="1400" spc="-1" strike="noStrike">
              <a:latin typeface="Arial"/>
            </a:endParaRPr>
          </a:p>
        </p:txBody>
      </p:sp>
      <p:sp>
        <p:nvSpPr>
          <p:cNvPr id="212" name="CustomShape 15"/>
          <p:cNvSpPr/>
          <p:nvPr/>
        </p:nvSpPr>
        <p:spPr>
          <a:xfrm>
            <a:off x="3819600" y="3088800"/>
            <a:ext cx="858960" cy="43488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13" name="CustomShape 16"/>
          <p:cNvSpPr/>
          <p:nvPr/>
        </p:nvSpPr>
        <p:spPr>
          <a:xfrm>
            <a:off x="3837600" y="4349880"/>
            <a:ext cx="858960" cy="43488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
        <p:nvSpPr>
          <p:cNvPr id="214" name="CustomShape 17"/>
          <p:cNvSpPr/>
          <p:nvPr/>
        </p:nvSpPr>
        <p:spPr>
          <a:xfrm>
            <a:off x="3816000" y="5647320"/>
            <a:ext cx="858960" cy="434880"/>
          </a:xfrm>
          <a:prstGeom prst="rightArrow">
            <a:avLst>
              <a:gd name="adj1" fmla="val 50000"/>
              <a:gd name="adj2" fmla="val 50000"/>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551520" y="793440"/>
            <a:ext cx="211176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grpSp>
        <p:nvGrpSpPr>
          <p:cNvPr id="216" name="Group 2"/>
          <p:cNvGrpSpPr/>
          <p:nvPr/>
        </p:nvGrpSpPr>
        <p:grpSpPr>
          <a:xfrm>
            <a:off x="248040" y="3076200"/>
            <a:ext cx="4323240" cy="2987640"/>
            <a:chOff x="248040" y="3076200"/>
            <a:chExt cx="4323240" cy="2987640"/>
          </a:xfrm>
        </p:grpSpPr>
        <p:sp>
          <p:nvSpPr>
            <p:cNvPr id="217" name="CustomShape 3"/>
            <p:cNvSpPr/>
            <p:nvPr/>
          </p:nvSpPr>
          <p:spPr>
            <a:xfrm>
              <a:off x="1886760" y="361476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n1</a:t>
              </a:r>
              <a:endParaRPr b="0" lang="pt-BR" sz="1100" spc="-1" strike="noStrike">
                <a:latin typeface="Arial"/>
              </a:endParaRPr>
            </a:p>
          </p:txBody>
        </p:sp>
        <p:sp>
          <p:nvSpPr>
            <p:cNvPr id="218" name="CustomShape 4"/>
            <p:cNvSpPr/>
            <p:nvPr/>
          </p:nvSpPr>
          <p:spPr>
            <a:xfrm>
              <a:off x="2270160" y="3123000"/>
              <a:ext cx="221760" cy="1940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19" name="CustomShape 5"/>
            <p:cNvSpPr/>
            <p:nvPr/>
          </p:nvSpPr>
          <p:spPr>
            <a:xfrm flipH="1">
              <a:off x="2379960" y="3317760"/>
              <a:ext cx="360" cy="29628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0" name="CustomShape 6"/>
            <p:cNvSpPr/>
            <p:nvPr/>
          </p:nvSpPr>
          <p:spPr>
            <a:xfrm>
              <a:off x="1886760" y="422712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n2</a:t>
              </a:r>
              <a:endParaRPr b="0" lang="pt-BR" sz="1100" spc="-1" strike="noStrike">
                <a:latin typeface="Arial"/>
              </a:endParaRPr>
            </a:p>
          </p:txBody>
        </p:sp>
        <p:sp>
          <p:nvSpPr>
            <p:cNvPr id="221" name="CustomShape 7"/>
            <p:cNvSpPr/>
            <p:nvPr/>
          </p:nvSpPr>
          <p:spPr>
            <a:xfrm>
              <a:off x="1674720" y="4886640"/>
              <a:ext cx="1412640" cy="705960"/>
            </a:xfrm>
            <a:prstGeom prst="flowChartDecision">
              <a:avLst/>
            </a:prstGeom>
            <a:ln>
              <a:solidFill>
                <a:srgbClr val="f9bb0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n1 &gt; n2</a:t>
              </a:r>
              <a:endParaRPr b="0" lang="pt-BR" sz="1100" spc="-1" strike="noStrike">
                <a:latin typeface="Arial"/>
              </a:endParaRPr>
            </a:p>
          </p:txBody>
        </p:sp>
        <p:sp>
          <p:nvSpPr>
            <p:cNvPr id="222" name="CustomShape 8"/>
            <p:cNvSpPr/>
            <p:nvPr/>
          </p:nvSpPr>
          <p:spPr>
            <a:xfrm>
              <a:off x="248040" y="568764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n1</a:t>
              </a:r>
              <a:endParaRPr b="0" lang="pt-BR" sz="1100" spc="-1" strike="noStrike">
                <a:latin typeface="Arial"/>
              </a:endParaRPr>
            </a:p>
          </p:txBody>
        </p:sp>
        <p:sp>
          <p:nvSpPr>
            <p:cNvPr id="223" name="CustomShape 9"/>
            <p:cNvSpPr/>
            <p:nvPr/>
          </p:nvSpPr>
          <p:spPr>
            <a:xfrm>
              <a:off x="3582720" y="568764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n2</a:t>
              </a:r>
              <a:endParaRPr b="0" lang="pt-BR" sz="1100" spc="-1" strike="noStrike">
                <a:latin typeface="Arial"/>
              </a:endParaRPr>
            </a:p>
          </p:txBody>
        </p:sp>
        <p:sp>
          <p:nvSpPr>
            <p:cNvPr id="224" name="CustomShape 10"/>
            <p:cNvSpPr/>
            <p:nvPr/>
          </p:nvSpPr>
          <p:spPr>
            <a:xfrm>
              <a:off x="2381400" y="3991680"/>
              <a:ext cx="360" cy="23472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5" name="CustomShape 11"/>
            <p:cNvSpPr/>
            <p:nvPr/>
          </p:nvSpPr>
          <p:spPr>
            <a:xfrm>
              <a:off x="2381400" y="4604040"/>
              <a:ext cx="360" cy="28188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6" name="CustomShape 12"/>
            <p:cNvSpPr/>
            <p:nvPr/>
          </p:nvSpPr>
          <p:spPr>
            <a:xfrm flipV="1" rot="10800000">
              <a:off x="1675080" y="5687280"/>
              <a:ext cx="931320" cy="44676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7" name="CustomShape 13"/>
            <p:cNvSpPr/>
            <p:nvPr/>
          </p:nvSpPr>
          <p:spPr>
            <a:xfrm>
              <a:off x="3088080" y="5240160"/>
              <a:ext cx="988560" cy="44676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28" name="CustomShape 14"/>
            <p:cNvSpPr/>
            <p:nvPr/>
          </p:nvSpPr>
          <p:spPr>
            <a:xfrm>
              <a:off x="3255480" y="4980960"/>
              <a:ext cx="47016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Falso</a:t>
              </a:r>
              <a:endParaRPr b="0" lang="pt-BR" sz="1100" spc="-1" strike="noStrike">
                <a:latin typeface="Arial"/>
              </a:endParaRPr>
            </a:p>
          </p:txBody>
        </p:sp>
        <p:sp>
          <p:nvSpPr>
            <p:cNvPr id="229" name="CustomShape 15"/>
            <p:cNvSpPr/>
            <p:nvPr/>
          </p:nvSpPr>
          <p:spPr>
            <a:xfrm>
              <a:off x="858600" y="4970520"/>
              <a:ext cx="80856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Verdadeiro</a:t>
              </a:r>
              <a:endParaRPr b="0" lang="pt-BR" sz="1100" spc="-1" strike="noStrike">
                <a:latin typeface="Arial"/>
              </a:endParaRPr>
            </a:p>
          </p:txBody>
        </p:sp>
        <p:sp>
          <p:nvSpPr>
            <p:cNvPr id="230" name="CustomShape 16"/>
            <p:cNvSpPr/>
            <p:nvPr/>
          </p:nvSpPr>
          <p:spPr>
            <a:xfrm>
              <a:off x="2594880" y="3076200"/>
              <a:ext cx="48708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Inicio</a:t>
              </a:r>
              <a:endParaRPr b="0" lang="pt-BR" sz="1100" spc="-1" strike="noStrike">
                <a:latin typeface="Arial"/>
              </a:endParaRPr>
            </a:p>
          </p:txBody>
        </p:sp>
      </p:grpSp>
      <p:sp>
        <p:nvSpPr>
          <p:cNvPr id="231" name="CustomShape 17"/>
          <p:cNvSpPr/>
          <p:nvPr/>
        </p:nvSpPr>
        <p:spPr>
          <a:xfrm>
            <a:off x="281880" y="1958040"/>
            <a:ext cx="3299400" cy="820080"/>
          </a:xfrm>
          <a:prstGeom prst="rect">
            <a:avLst/>
          </a:prstGeom>
          <a:noFill/>
          <a:ln>
            <a:noFill/>
          </a:ln>
        </p:spPr>
        <p:style>
          <a:lnRef idx="0"/>
          <a:fillRef idx="0"/>
          <a:effectRef idx="0"/>
          <a:fontRef idx="minor"/>
        </p:style>
        <p:txBody>
          <a:bodyPr lIns="90000" rIns="90000" tIns="45000" bIns="45000"/>
          <a:p>
            <a:pPr>
              <a:lnSpc>
                <a:spcPct val="100000"/>
              </a:lnSpc>
            </a:pPr>
            <a:r>
              <a:rPr b="0" lang="pt-BR" sz="1600" spc="-1" strike="noStrike">
                <a:solidFill>
                  <a:srgbClr val="000000"/>
                </a:solidFill>
                <a:latin typeface="Calibri"/>
                <a:ea typeface="DejaVu Sans"/>
              </a:rPr>
              <a:t>Fica a critério do programador ou da exigência da lógica de condição utilizar ou não o “()”. Ex: if (n1 &lt; n2):</a:t>
            </a:r>
            <a:endParaRPr b="0" lang="pt-BR" sz="16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551520" y="793440"/>
            <a:ext cx="211176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a:t>
            </a:r>
            <a:endParaRPr b="0" lang="pt-BR" sz="1800" spc="-1" strike="noStrike">
              <a:latin typeface="Arial"/>
            </a:endParaRPr>
          </a:p>
          <a:p>
            <a:pPr>
              <a:lnSpc>
                <a:spcPct val="100000"/>
              </a:lnSpc>
            </a:pPr>
            <a:endParaRPr b="0" lang="pt-BR" sz="1800" spc="-1" strike="noStrike">
              <a:latin typeface="Arial"/>
            </a:endParaRPr>
          </a:p>
        </p:txBody>
      </p:sp>
      <p:grpSp>
        <p:nvGrpSpPr>
          <p:cNvPr id="233" name="Group 2"/>
          <p:cNvGrpSpPr/>
          <p:nvPr/>
        </p:nvGrpSpPr>
        <p:grpSpPr>
          <a:xfrm>
            <a:off x="248040" y="3076200"/>
            <a:ext cx="4323240" cy="3058200"/>
            <a:chOff x="248040" y="3076200"/>
            <a:chExt cx="4323240" cy="3058200"/>
          </a:xfrm>
        </p:grpSpPr>
        <p:sp>
          <p:nvSpPr>
            <p:cNvPr id="234" name="CustomShape 3"/>
            <p:cNvSpPr/>
            <p:nvPr/>
          </p:nvSpPr>
          <p:spPr>
            <a:xfrm>
              <a:off x="1886760" y="361476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n1</a:t>
              </a:r>
              <a:endParaRPr b="0" lang="pt-BR" sz="1100" spc="-1" strike="noStrike">
                <a:latin typeface="Arial"/>
              </a:endParaRPr>
            </a:p>
          </p:txBody>
        </p:sp>
        <p:sp>
          <p:nvSpPr>
            <p:cNvPr id="235" name="CustomShape 4"/>
            <p:cNvSpPr/>
            <p:nvPr/>
          </p:nvSpPr>
          <p:spPr>
            <a:xfrm>
              <a:off x="2270160" y="3123000"/>
              <a:ext cx="221760" cy="1940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36" name="CustomShape 5"/>
            <p:cNvSpPr/>
            <p:nvPr/>
          </p:nvSpPr>
          <p:spPr>
            <a:xfrm flipH="1">
              <a:off x="2379960" y="3317760"/>
              <a:ext cx="360" cy="29628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37" name="CustomShape 6"/>
            <p:cNvSpPr/>
            <p:nvPr/>
          </p:nvSpPr>
          <p:spPr>
            <a:xfrm>
              <a:off x="1886760" y="422712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Entre com n2</a:t>
              </a:r>
              <a:endParaRPr b="0" lang="pt-BR" sz="1100" spc="-1" strike="noStrike">
                <a:latin typeface="Arial"/>
              </a:endParaRPr>
            </a:p>
          </p:txBody>
        </p:sp>
        <p:sp>
          <p:nvSpPr>
            <p:cNvPr id="238" name="CustomShape 7"/>
            <p:cNvSpPr/>
            <p:nvPr/>
          </p:nvSpPr>
          <p:spPr>
            <a:xfrm>
              <a:off x="1674720" y="4886640"/>
              <a:ext cx="1412640" cy="705960"/>
            </a:xfrm>
            <a:prstGeom prst="flowChartDecision">
              <a:avLst/>
            </a:prstGeom>
            <a:ln>
              <a:solidFill>
                <a:srgbClr val="f9bb00"/>
              </a:solidFill>
              <a:round/>
            </a:ln>
            <a:effectLst>
              <a:outerShdw blurRad="40000" dir="5400000" dist="2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n1 &gt; n2</a:t>
              </a:r>
              <a:endParaRPr b="0" lang="pt-BR" sz="1100" spc="-1" strike="noStrike">
                <a:latin typeface="Arial"/>
              </a:endParaRPr>
            </a:p>
          </p:txBody>
        </p:sp>
        <p:sp>
          <p:nvSpPr>
            <p:cNvPr id="239" name="CustomShape 8"/>
            <p:cNvSpPr/>
            <p:nvPr/>
          </p:nvSpPr>
          <p:spPr>
            <a:xfrm>
              <a:off x="248040" y="568764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n1</a:t>
              </a:r>
              <a:endParaRPr b="0" lang="pt-BR" sz="1100" spc="-1" strike="noStrike">
                <a:latin typeface="Arial"/>
              </a:endParaRPr>
            </a:p>
          </p:txBody>
        </p:sp>
        <p:sp>
          <p:nvSpPr>
            <p:cNvPr id="240" name="CustomShape 9"/>
            <p:cNvSpPr/>
            <p:nvPr/>
          </p:nvSpPr>
          <p:spPr>
            <a:xfrm>
              <a:off x="3582720" y="5687640"/>
              <a:ext cx="988560" cy="376200"/>
            </a:xfrm>
            <a:prstGeom prst="roundRect">
              <a:avLst>
                <a:gd name="adj" fmla="val 16667"/>
              </a:avLst>
            </a:prstGeom>
            <a:ln>
              <a:solidFill>
                <a:srgbClr val="a1a1a1"/>
              </a:solidFill>
              <a:round/>
            </a:ln>
            <a:effectLst>
              <a:outerShdw blurRad="40000" dir="5400000" dist="2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0" lang="pt-BR" sz="1100" spc="-1" strike="noStrike">
                  <a:solidFill>
                    <a:srgbClr val="000000"/>
                  </a:solidFill>
                  <a:latin typeface="Calibri"/>
                  <a:ea typeface="DejaVu Sans"/>
                </a:rPr>
                <a:t>Escreva n2</a:t>
              </a:r>
              <a:endParaRPr b="0" lang="pt-BR" sz="1100" spc="-1" strike="noStrike">
                <a:latin typeface="Arial"/>
              </a:endParaRPr>
            </a:p>
          </p:txBody>
        </p:sp>
        <p:sp>
          <p:nvSpPr>
            <p:cNvPr id="241" name="CustomShape 10"/>
            <p:cNvSpPr/>
            <p:nvPr/>
          </p:nvSpPr>
          <p:spPr>
            <a:xfrm>
              <a:off x="2381400" y="3991680"/>
              <a:ext cx="360" cy="23472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2" name="CustomShape 11"/>
            <p:cNvSpPr/>
            <p:nvPr/>
          </p:nvSpPr>
          <p:spPr>
            <a:xfrm>
              <a:off x="2381400" y="4604040"/>
              <a:ext cx="360" cy="28188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3" name="CustomShape 12"/>
            <p:cNvSpPr/>
            <p:nvPr/>
          </p:nvSpPr>
          <p:spPr>
            <a:xfrm flipV="1" rot="10800000">
              <a:off x="2606400" y="6134040"/>
              <a:ext cx="931320" cy="44676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4" name="CustomShape 13"/>
            <p:cNvSpPr/>
            <p:nvPr/>
          </p:nvSpPr>
          <p:spPr>
            <a:xfrm>
              <a:off x="3088080" y="5240160"/>
              <a:ext cx="988560" cy="446760"/>
            </a:xfrm>
            <a:prstGeom prst="bentConnector2">
              <a:avLst/>
            </a:pr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245" name="CustomShape 14"/>
            <p:cNvSpPr/>
            <p:nvPr/>
          </p:nvSpPr>
          <p:spPr>
            <a:xfrm>
              <a:off x="3255480" y="4980960"/>
              <a:ext cx="47016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Falso</a:t>
              </a:r>
              <a:endParaRPr b="0" lang="pt-BR" sz="1100" spc="-1" strike="noStrike">
                <a:latin typeface="Arial"/>
              </a:endParaRPr>
            </a:p>
          </p:txBody>
        </p:sp>
        <p:sp>
          <p:nvSpPr>
            <p:cNvPr id="246" name="CustomShape 15"/>
            <p:cNvSpPr/>
            <p:nvPr/>
          </p:nvSpPr>
          <p:spPr>
            <a:xfrm>
              <a:off x="858600" y="4970520"/>
              <a:ext cx="80856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Verdadeiro</a:t>
              </a:r>
              <a:endParaRPr b="0" lang="pt-BR" sz="1100" spc="-1" strike="noStrike">
                <a:latin typeface="Arial"/>
              </a:endParaRPr>
            </a:p>
          </p:txBody>
        </p:sp>
        <p:sp>
          <p:nvSpPr>
            <p:cNvPr id="247" name="CustomShape 16"/>
            <p:cNvSpPr/>
            <p:nvPr/>
          </p:nvSpPr>
          <p:spPr>
            <a:xfrm>
              <a:off x="2594880" y="3076200"/>
              <a:ext cx="487080" cy="257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100" spc="-1" strike="noStrike">
                  <a:solidFill>
                    <a:srgbClr val="000000"/>
                  </a:solidFill>
                  <a:latin typeface="Calibri"/>
                  <a:ea typeface="DejaVu Sans"/>
                </a:rPr>
                <a:t>Inicio</a:t>
              </a:r>
              <a:endParaRPr b="0" lang="pt-BR" sz="1100" spc="-1" strike="noStrike">
                <a:latin typeface="Arial"/>
              </a:endParaRPr>
            </a:p>
          </p:txBody>
        </p:sp>
      </p:grpSp>
      <p:sp>
        <p:nvSpPr>
          <p:cNvPr id="248" name="CustomShape 17"/>
          <p:cNvSpPr/>
          <p:nvPr/>
        </p:nvSpPr>
        <p:spPr>
          <a:xfrm>
            <a:off x="4011480" y="1208880"/>
            <a:ext cx="485316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c000"/>
                </a:solidFill>
                <a:latin typeface="Calibri"/>
                <a:ea typeface="DejaVu Sans"/>
              </a:rPr>
              <a:t>n1</a:t>
            </a:r>
            <a:r>
              <a:rPr b="0" lang="pt-BR" sz="2800" spc="-1" strike="noStrike">
                <a:solidFill>
                  <a:srgbClr val="ffc000"/>
                </a:solidFill>
                <a:latin typeface="Calibri"/>
                <a:ea typeface="DejaVu Sans"/>
              </a:rPr>
              <a:t> </a:t>
            </a:r>
            <a:r>
              <a:rPr b="0" lang="pt-BR" sz="2800" spc="-1" strike="noStrike">
                <a:solidFill>
                  <a:srgbClr val="000000"/>
                </a:solidFill>
                <a:latin typeface="Calibri"/>
                <a:ea typeface="DejaVu Sans"/>
              </a:rPr>
              <a:t>= </a:t>
            </a:r>
            <a:r>
              <a:rPr b="0" lang="pt-BR" sz="2800" spc="-1" strike="noStrike">
                <a:solidFill>
                  <a:srgbClr val="2f5597"/>
                </a:solidFill>
                <a:latin typeface="Calibri"/>
                <a:ea typeface="DejaVu Sans"/>
              </a:rPr>
              <a:t>int(input(</a:t>
            </a:r>
            <a:r>
              <a:rPr b="0" lang="pt-BR" sz="2800" spc="-1" strike="noStrike">
                <a:solidFill>
                  <a:srgbClr val="00b050"/>
                </a:solidFill>
                <a:latin typeface="Calibri"/>
                <a:ea typeface="DejaVu Sans"/>
              </a:rPr>
              <a:t>“Entre com n1: ”</a:t>
            </a:r>
            <a:r>
              <a:rPr b="0" lang="pt-BR" sz="2800" spc="-1" strike="noStrike">
                <a:solidFill>
                  <a:srgbClr val="2f5597"/>
                </a:solidFill>
                <a:latin typeface="Calibri"/>
                <a:ea typeface="DejaVu Sans"/>
              </a:rPr>
              <a:t>))</a:t>
            </a:r>
            <a:endParaRPr b="0" lang="pt-BR" sz="2800" spc="-1" strike="noStrike">
              <a:latin typeface="Arial"/>
            </a:endParaRPr>
          </a:p>
        </p:txBody>
      </p:sp>
      <p:sp>
        <p:nvSpPr>
          <p:cNvPr id="249" name="CustomShape 18"/>
          <p:cNvSpPr/>
          <p:nvPr/>
        </p:nvSpPr>
        <p:spPr>
          <a:xfrm>
            <a:off x="4011120" y="1596960"/>
            <a:ext cx="485352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ffc000"/>
                </a:solidFill>
                <a:latin typeface="Calibri"/>
                <a:ea typeface="DejaVu Sans"/>
              </a:rPr>
              <a:t>n2</a:t>
            </a:r>
            <a:r>
              <a:rPr b="0" lang="pt-BR" sz="2800" spc="-1" strike="noStrike">
                <a:solidFill>
                  <a:srgbClr val="000000"/>
                </a:solidFill>
                <a:latin typeface="Calibri"/>
                <a:ea typeface="DejaVu Sans"/>
              </a:rPr>
              <a:t> = </a:t>
            </a:r>
            <a:r>
              <a:rPr b="0" lang="pt-BR" sz="2800" spc="-1" strike="noStrike">
                <a:solidFill>
                  <a:srgbClr val="2f5597"/>
                </a:solidFill>
                <a:latin typeface="Calibri"/>
                <a:ea typeface="DejaVu Sans"/>
              </a:rPr>
              <a:t>int(input(</a:t>
            </a:r>
            <a:r>
              <a:rPr b="0" lang="pt-BR" sz="2800" spc="-1" strike="noStrike">
                <a:solidFill>
                  <a:srgbClr val="00b050"/>
                </a:solidFill>
                <a:latin typeface="Calibri"/>
                <a:ea typeface="DejaVu Sans"/>
              </a:rPr>
              <a:t>“Entre com n2: ”</a:t>
            </a:r>
            <a:r>
              <a:rPr b="0" lang="pt-BR" sz="2800" spc="-1" strike="noStrike">
                <a:solidFill>
                  <a:srgbClr val="2f5597"/>
                </a:solidFill>
                <a:latin typeface="Calibri"/>
                <a:ea typeface="DejaVu Sans"/>
              </a:rPr>
              <a:t>))</a:t>
            </a:r>
            <a:endParaRPr b="0" lang="pt-BR" sz="2800" spc="-1" strike="noStrike">
              <a:latin typeface="Arial"/>
            </a:endParaRPr>
          </a:p>
        </p:txBody>
      </p:sp>
      <p:sp>
        <p:nvSpPr>
          <p:cNvPr id="250" name="CustomShape 19"/>
          <p:cNvSpPr/>
          <p:nvPr/>
        </p:nvSpPr>
        <p:spPr>
          <a:xfrm>
            <a:off x="4226400" y="2072160"/>
            <a:ext cx="1938240" cy="179640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800" spc="-1" strike="noStrike">
                <a:solidFill>
                  <a:srgbClr val="2f5597"/>
                </a:solidFill>
                <a:latin typeface="Calibri"/>
                <a:ea typeface="DejaVu Sans"/>
              </a:rPr>
              <a:t>if</a:t>
            </a:r>
            <a:r>
              <a:rPr b="1" lang="pt-BR" sz="2800" spc="-1" strike="noStrike">
                <a:solidFill>
                  <a:srgbClr val="000000"/>
                </a:solidFill>
                <a:latin typeface="Calibri"/>
                <a:ea typeface="DejaVu Sans"/>
              </a:rPr>
              <a:t> </a:t>
            </a:r>
            <a:r>
              <a:rPr b="1" lang="pt-BR" sz="2800" spc="-1" strike="noStrike">
                <a:solidFill>
                  <a:srgbClr val="ffc000"/>
                </a:solidFill>
                <a:latin typeface="Calibri"/>
                <a:ea typeface="DejaVu Sans"/>
              </a:rPr>
              <a:t>n1 &gt; n2</a:t>
            </a:r>
            <a:r>
              <a:rPr b="1" lang="pt-BR" sz="2800" spc="-1" strike="noStrike">
                <a:solidFill>
                  <a:srgbClr val="000000"/>
                </a:solidFill>
                <a:latin typeface="Calibri"/>
                <a:ea typeface="DejaVu Sans"/>
              </a:rPr>
              <a:t>:</a:t>
            </a:r>
            <a:endParaRPr b="0" lang="pt-BR" sz="2800" spc="-1" strike="noStrike">
              <a:latin typeface="Arial"/>
            </a:endParaRPr>
          </a:p>
          <a:p>
            <a:pPr>
              <a:lnSpc>
                <a:spcPct val="100000"/>
              </a:lnSpc>
            </a:pPr>
            <a:r>
              <a:rPr b="1" lang="pt-BR" sz="2800" spc="-1" strike="noStrike">
                <a:solidFill>
                  <a:srgbClr val="7030a0"/>
                </a:solidFill>
                <a:latin typeface="Calibri"/>
                <a:ea typeface="DejaVu Sans"/>
              </a:rPr>
              <a:t>	</a:t>
            </a:r>
            <a:r>
              <a:rPr b="1" lang="pt-BR" sz="2800" spc="-1" strike="noStrike">
                <a:solidFill>
                  <a:srgbClr val="2f5597"/>
                </a:solidFill>
                <a:latin typeface="Calibri"/>
                <a:ea typeface="DejaVu Sans"/>
              </a:rPr>
              <a:t>print(</a:t>
            </a:r>
            <a:r>
              <a:rPr b="1" lang="pt-BR" sz="2800" spc="-1" strike="noStrike">
                <a:solidFill>
                  <a:srgbClr val="0d0d0d"/>
                </a:solidFill>
                <a:latin typeface="Calibri"/>
                <a:ea typeface="DejaVu Sans"/>
              </a:rPr>
              <a:t>n1</a:t>
            </a:r>
            <a:r>
              <a:rPr b="1" lang="pt-BR" sz="2800" spc="-1" strike="noStrike">
                <a:solidFill>
                  <a:srgbClr val="2f5597"/>
                </a:solidFill>
                <a:latin typeface="Calibri"/>
                <a:ea typeface="DejaVu Sans"/>
              </a:rPr>
              <a:t>)</a:t>
            </a:r>
            <a:endParaRPr b="0" lang="pt-BR" sz="2800" spc="-1" strike="noStrike">
              <a:latin typeface="Arial"/>
            </a:endParaRPr>
          </a:p>
          <a:p>
            <a:pPr>
              <a:lnSpc>
                <a:spcPct val="100000"/>
              </a:lnSpc>
            </a:pPr>
            <a:r>
              <a:rPr b="1" lang="pt-BR" sz="2800" spc="-1" strike="noStrike">
                <a:solidFill>
                  <a:srgbClr val="2f5597"/>
                </a:solidFill>
                <a:latin typeface="Calibri"/>
                <a:ea typeface="DejaVu Sans"/>
              </a:rPr>
              <a:t>else</a:t>
            </a:r>
            <a:r>
              <a:rPr b="1" lang="pt-BR" sz="2800" spc="-1" strike="noStrike">
                <a:solidFill>
                  <a:srgbClr val="0d0d0d"/>
                </a:solidFill>
                <a:latin typeface="Calibri"/>
                <a:ea typeface="DejaVu Sans"/>
              </a:rPr>
              <a:t>:</a:t>
            </a:r>
            <a:endParaRPr b="0" lang="pt-BR" sz="2800" spc="-1" strike="noStrike">
              <a:latin typeface="Arial"/>
            </a:endParaRPr>
          </a:p>
          <a:p>
            <a:pPr>
              <a:lnSpc>
                <a:spcPct val="100000"/>
              </a:lnSpc>
            </a:pPr>
            <a:r>
              <a:rPr b="1" lang="pt-BR" sz="2800" spc="-1" strike="noStrike">
                <a:solidFill>
                  <a:srgbClr val="7030a0"/>
                </a:solidFill>
                <a:latin typeface="Calibri"/>
                <a:ea typeface="DejaVu Sans"/>
              </a:rPr>
              <a:t>	</a:t>
            </a:r>
            <a:r>
              <a:rPr b="1" lang="pt-BR" sz="2800" spc="-1" strike="noStrike">
                <a:solidFill>
                  <a:srgbClr val="2f5597"/>
                </a:solidFill>
                <a:latin typeface="Calibri"/>
                <a:ea typeface="DejaVu Sans"/>
              </a:rPr>
              <a:t>print(</a:t>
            </a:r>
            <a:r>
              <a:rPr b="1" lang="pt-BR" sz="2800" spc="-1" strike="noStrike">
                <a:solidFill>
                  <a:srgbClr val="0d0d0d"/>
                </a:solidFill>
                <a:latin typeface="Calibri"/>
                <a:ea typeface="DejaVu Sans"/>
              </a:rPr>
              <a:t>n2</a:t>
            </a:r>
            <a:r>
              <a:rPr b="1" lang="pt-BR" sz="2800" spc="-1" strike="noStrike">
                <a:solidFill>
                  <a:srgbClr val="2f5597"/>
                </a:solidFill>
                <a:latin typeface="Calibri"/>
                <a:ea typeface="DejaVu Sans"/>
              </a:rPr>
              <a:t>)</a:t>
            </a:r>
            <a:endParaRPr b="0" lang="pt-BR" sz="2800" spc="-1" strike="noStrike">
              <a:latin typeface="Arial"/>
            </a:endParaRPr>
          </a:p>
        </p:txBody>
      </p:sp>
      <p:sp>
        <p:nvSpPr>
          <p:cNvPr id="251" name="CustomShape 20"/>
          <p:cNvSpPr/>
          <p:nvPr/>
        </p:nvSpPr>
        <p:spPr>
          <a:xfrm>
            <a:off x="3613320" y="1944000"/>
            <a:ext cx="345240" cy="858960"/>
          </a:xfrm>
          <a:prstGeom prst="righ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52" name="CustomShape 21"/>
          <p:cNvSpPr/>
          <p:nvPr/>
        </p:nvSpPr>
        <p:spPr>
          <a:xfrm>
            <a:off x="281880" y="1958040"/>
            <a:ext cx="3299400" cy="820080"/>
          </a:xfrm>
          <a:prstGeom prst="rect">
            <a:avLst/>
          </a:prstGeom>
          <a:noFill/>
          <a:ln>
            <a:noFill/>
          </a:ln>
        </p:spPr>
        <p:style>
          <a:lnRef idx="0"/>
          <a:fillRef idx="0"/>
          <a:effectRef idx="0"/>
          <a:fontRef idx="minor"/>
        </p:style>
        <p:txBody>
          <a:bodyPr lIns="90000" rIns="90000" tIns="45000" bIns="45000"/>
          <a:p>
            <a:pPr>
              <a:lnSpc>
                <a:spcPct val="100000"/>
              </a:lnSpc>
            </a:pPr>
            <a:r>
              <a:rPr b="0" lang="pt-BR" sz="1600" spc="-1" strike="noStrike">
                <a:solidFill>
                  <a:srgbClr val="000000"/>
                </a:solidFill>
                <a:latin typeface="Calibri"/>
                <a:ea typeface="DejaVu Sans"/>
              </a:rPr>
              <a:t>Fica a critério do programador ou da exigência da lógica de condição utilizar ou não o “()”. Ex: if (n1 &lt; n2):</a:t>
            </a:r>
            <a:endParaRPr b="0" lang="pt-BR" sz="16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Picture 2" descr=""/>
          <p:cNvPicPr/>
          <p:nvPr/>
        </p:nvPicPr>
        <p:blipFill>
          <a:blip r:embed="rId1"/>
          <a:stretch/>
        </p:blipFill>
        <p:spPr>
          <a:xfrm>
            <a:off x="395640" y="6237360"/>
            <a:ext cx="1820160" cy="615240"/>
          </a:xfrm>
          <a:prstGeom prst="rect">
            <a:avLst/>
          </a:prstGeom>
          <a:ln>
            <a:noFill/>
          </a:ln>
        </p:spPr>
      </p:pic>
      <p:sp>
        <p:nvSpPr>
          <p:cNvPr id="254" name="CustomShape 1"/>
          <p:cNvSpPr/>
          <p:nvPr/>
        </p:nvSpPr>
        <p:spPr>
          <a:xfrm>
            <a:off x="841320" y="766440"/>
            <a:ext cx="33004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Estrutura de decisão simplificada</a:t>
            </a:r>
            <a:endParaRPr b="0" lang="pt-BR" sz="1800" spc="-1" strike="noStrike">
              <a:latin typeface="Arial"/>
            </a:endParaRPr>
          </a:p>
          <a:p>
            <a:pPr>
              <a:lnSpc>
                <a:spcPct val="100000"/>
              </a:lnSpc>
            </a:pPr>
            <a:endParaRPr b="0" lang="pt-BR" sz="1800" spc="-1" strike="noStrike">
              <a:latin typeface="Arial"/>
            </a:endParaRPr>
          </a:p>
        </p:txBody>
      </p:sp>
      <p:sp>
        <p:nvSpPr>
          <p:cNvPr id="255" name="CustomShape 2"/>
          <p:cNvSpPr/>
          <p:nvPr/>
        </p:nvSpPr>
        <p:spPr>
          <a:xfrm>
            <a:off x="868320" y="2224440"/>
            <a:ext cx="1439280" cy="515160"/>
          </a:xfrm>
          <a:prstGeom prst="roundRect">
            <a:avLst>
              <a:gd name="adj" fmla="val 16667"/>
            </a:avLst>
          </a:prstGeom>
          <a:ln>
            <a:solidFill>
              <a:srgbClr val="6dac43"/>
            </a:solidFill>
            <a:round/>
          </a:ln>
          <a:effectLst>
            <a:outerShdw blurRad="40000" dir="5400000" dist="23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&lt;variável&gt;</a:t>
            </a:r>
            <a:endParaRPr b="0" lang="pt-BR" sz="2000" spc="-1" strike="noStrike">
              <a:latin typeface="Arial"/>
            </a:endParaRPr>
          </a:p>
        </p:txBody>
      </p:sp>
      <p:sp>
        <p:nvSpPr>
          <p:cNvPr id="256" name="CustomShape 3"/>
          <p:cNvSpPr/>
          <p:nvPr/>
        </p:nvSpPr>
        <p:spPr>
          <a:xfrm>
            <a:off x="2771640" y="2205000"/>
            <a:ext cx="1151280" cy="526320"/>
          </a:xfrm>
          <a:prstGeom prst="roundRect">
            <a:avLst>
              <a:gd name="adj" fmla="val 16667"/>
            </a:avLst>
          </a:prstGeom>
          <a:ln>
            <a:solidFill>
              <a:srgbClr val="3f6ec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&lt;valor1&gt;</a:t>
            </a:r>
            <a:endParaRPr b="0" lang="pt-BR" sz="1800" spc="-1" strike="noStrike">
              <a:latin typeface="Arial"/>
            </a:endParaRPr>
          </a:p>
        </p:txBody>
      </p:sp>
      <p:sp>
        <p:nvSpPr>
          <p:cNvPr id="257" name="CustomShape 4"/>
          <p:cNvSpPr/>
          <p:nvPr/>
        </p:nvSpPr>
        <p:spPr>
          <a:xfrm>
            <a:off x="2385000" y="2189880"/>
            <a:ext cx="383400" cy="5774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a:t>
            </a:r>
            <a:endParaRPr b="0" lang="pt-BR" sz="3200" spc="-1" strike="noStrike">
              <a:latin typeface="Arial"/>
            </a:endParaRPr>
          </a:p>
        </p:txBody>
      </p:sp>
      <p:sp>
        <p:nvSpPr>
          <p:cNvPr id="258" name="CustomShape 5"/>
          <p:cNvSpPr/>
          <p:nvPr/>
        </p:nvSpPr>
        <p:spPr>
          <a:xfrm>
            <a:off x="4034160" y="2220120"/>
            <a:ext cx="647280" cy="515160"/>
          </a:xfrm>
          <a:prstGeom prst="roundRect">
            <a:avLst>
              <a:gd name="adj" fmla="val 16667"/>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if</a:t>
            </a:r>
            <a:endParaRPr b="0" lang="pt-BR" sz="2000" spc="-1" strike="noStrike">
              <a:latin typeface="Arial"/>
            </a:endParaRPr>
          </a:p>
        </p:txBody>
      </p:sp>
      <p:sp>
        <p:nvSpPr>
          <p:cNvPr id="259" name="CustomShape 6"/>
          <p:cNvSpPr/>
          <p:nvPr/>
        </p:nvSpPr>
        <p:spPr>
          <a:xfrm>
            <a:off x="4788000" y="2220120"/>
            <a:ext cx="1439280" cy="515160"/>
          </a:xfrm>
          <a:prstGeom prst="roundRect">
            <a:avLst>
              <a:gd name="adj" fmla="val 16667"/>
            </a:avLst>
          </a:prstGeom>
          <a:ln>
            <a:solidFill>
              <a:srgbClr val="5597d3"/>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&lt;condição&gt;</a:t>
            </a:r>
            <a:endParaRPr b="0" lang="pt-BR" sz="2000" spc="-1" strike="noStrike">
              <a:latin typeface="Arial"/>
            </a:endParaRPr>
          </a:p>
        </p:txBody>
      </p:sp>
      <p:sp>
        <p:nvSpPr>
          <p:cNvPr id="260" name="CustomShape 7"/>
          <p:cNvSpPr/>
          <p:nvPr/>
        </p:nvSpPr>
        <p:spPr>
          <a:xfrm>
            <a:off x="6444360" y="2224440"/>
            <a:ext cx="863280" cy="515160"/>
          </a:xfrm>
          <a:prstGeom prst="roundRect">
            <a:avLst>
              <a:gd name="adj" fmla="val 16667"/>
            </a:avLst>
          </a:prstGeom>
          <a:ln>
            <a:solidFill>
              <a:srgbClr val="a1a1a1"/>
            </a:solidFill>
            <a:round/>
          </a:ln>
          <a:effectLst>
            <a:outerShdw blurRad="40000" dir="5400000" dist="2300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rIns="90000" tIns="45000" bIns="45000" anchor="ctr"/>
          <a:p>
            <a:pPr algn="ctr">
              <a:lnSpc>
                <a:spcPct val="100000"/>
              </a:lnSpc>
            </a:pPr>
            <a:r>
              <a:rPr b="0" lang="pt-BR" sz="2000" spc="-1" strike="noStrike">
                <a:solidFill>
                  <a:srgbClr val="ffffff"/>
                </a:solidFill>
                <a:latin typeface="Calibri"/>
                <a:ea typeface="DejaVu Sans"/>
              </a:rPr>
              <a:t>else</a:t>
            </a:r>
            <a:endParaRPr b="0" lang="pt-BR" sz="2000" spc="-1" strike="noStrike">
              <a:latin typeface="Arial"/>
            </a:endParaRPr>
          </a:p>
        </p:txBody>
      </p:sp>
      <p:sp>
        <p:nvSpPr>
          <p:cNvPr id="261" name="CustomShape 8"/>
          <p:cNvSpPr/>
          <p:nvPr/>
        </p:nvSpPr>
        <p:spPr>
          <a:xfrm>
            <a:off x="7452360" y="2213280"/>
            <a:ext cx="1439280" cy="526320"/>
          </a:xfrm>
          <a:prstGeom prst="roundRect">
            <a:avLst>
              <a:gd name="adj" fmla="val 16667"/>
            </a:avLst>
          </a:prstGeom>
          <a:ln>
            <a:solidFill>
              <a:srgbClr val="3f6ec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90000" rIns="90000" tIns="45000" bIns="45000" anchor="ctr"/>
          <a:p>
            <a:pPr algn="ctr">
              <a:lnSpc>
                <a:spcPct val="100000"/>
              </a:lnSpc>
            </a:pPr>
            <a:r>
              <a:rPr b="0" lang="pt-BR" sz="1800" spc="-1" strike="noStrike">
                <a:solidFill>
                  <a:srgbClr val="ffffff"/>
                </a:solidFill>
                <a:latin typeface="Calibri"/>
                <a:ea typeface="DejaVu Sans"/>
              </a:rPr>
              <a:t>&lt;valor2&gt;</a:t>
            </a:r>
            <a:endParaRPr b="0" lang="pt-BR" sz="1800" spc="-1" strike="noStrike">
              <a:latin typeface="Arial"/>
            </a:endParaRPr>
          </a:p>
        </p:txBody>
      </p:sp>
      <p:sp>
        <p:nvSpPr>
          <p:cNvPr id="262" name="CustomShape 9"/>
          <p:cNvSpPr/>
          <p:nvPr/>
        </p:nvSpPr>
        <p:spPr>
          <a:xfrm>
            <a:off x="939240" y="1268640"/>
            <a:ext cx="75096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A variável recebe o valor1 se a condição for verdadeira senão receberá o valor2</a:t>
            </a:r>
            <a:endParaRPr b="0" lang="pt-BR" sz="1800" spc="-1" strike="noStrike">
              <a:latin typeface="Arial"/>
            </a:endParaRPr>
          </a:p>
        </p:txBody>
      </p:sp>
      <p:sp>
        <p:nvSpPr>
          <p:cNvPr id="263" name="CustomShape 10"/>
          <p:cNvSpPr/>
          <p:nvPr/>
        </p:nvSpPr>
        <p:spPr>
          <a:xfrm rot="5400000">
            <a:off x="4412880" y="-846360"/>
            <a:ext cx="359280" cy="5472000"/>
          </a:xfrm>
          <a:prstGeom prst="righ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64" name="CustomShape 11"/>
          <p:cNvSpPr/>
          <p:nvPr/>
        </p:nvSpPr>
        <p:spPr>
          <a:xfrm>
            <a:off x="594360" y="3501000"/>
            <a:ext cx="6007320" cy="36432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Sintaxe</a:t>
            </a:r>
            <a:endParaRPr b="0" lang="pt-BR" sz="1800" spc="-1" strike="noStrike">
              <a:latin typeface="Arial"/>
            </a:endParaRPr>
          </a:p>
        </p:txBody>
      </p:sp>
      <p:sp>
        <p:nvSpPr>
          <p:cNvPr id="265" name="CustomShape 12"/>
          <p:cNvSpPr/>
          <p:nvPr/>
        </p:nvSpPr>
        <p:spPr>
          <a:xfrm>
            <a:off x="625320" y="4067640"/>
            <a:ext cx="6951960" cy="11872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2400" spc="-1" strike="noStrike">
                <a:solidFill>
                  <a:srgbClr val="000000"/>
                </a:solidFill>
                <a:latin typeface="Calibri"/>
                <a:ea typeface="DejaVu Sans"/>
              </a:rPr>
              <a:t>logado = </a:t>
            </a:r>
            <a:r>
              <a:rPr b="1" lang="pt-BR" sz="2400" spc="-1" strike="noStrike">
                <a:solidFill>
                  <a:srgbClr val="ffc000"/>
                </a:solidFill>
                <a:latin typeface="Calibri"/>
                <a:ea typeface="DejaVu Sans"/>
              </a:rPr>
              <a:t>True</a:t>
            </a:r>
            <a:endParaRPr b="0" lang="pt-BR" sz="2400" spc="-1" strike="noStrike">
              <a:latin typeface="Arial"/>
            </a:endParaRPr>
          </a:p>
          <a:p>
            <a:pPr>
              <a:lnSpc>
                <a:spcPct val="100000"/>
              </a:lnSpc>
            </a:pPr>
            <a:r>
              <a:rPr b="1" lang="pt-BR" sz="2400" spc="-1" strike="noStrike">
                <a:solidFill>
                  <a:srgbClr val="000000"/>
                </a:solidFill>
                <a:latin typeface="Calibri"/>
                <a:ea typeface="DejaVu Sans"/>
              </a:rPr>
              <a:t>saudacao</a:t>
            </a:r>
            <a:r>
              <a:rPr b="0" lang="pt-BR" sz="2400" spc="-1" strike="noStrike">
                <a:solidFill>
                  <a:srgbClr val="000000"/>
                </a:solidFill>
                <a:latin typeface="Calibri"/>
                <a:ea typeface="DejaVu Sans"/>
              </a:rPr>
              <a:t> = </a:t>
            </a:r>
            <a:r>
              <a:rPr b="0" lang="pt-BR" sz="2400" spc="-1" strike="noStrike">
                <a:solidFill>
                  <a:srgbClr val="00b050"/>
                </a:solidFill>
                <a:latin typeface="Calibri"/>
                <a:ea typeface="DejaVu Sans"/>
              </a:rPr>
              <a:t>“Olá Username” </a:t>
            </a:r>
            <a:r>
              <a:rPr b="1" lang="pt-BR" sz="2400" spc="-1" strike="noStrike">
                <a:solidFill>
                  <a:srgbClr val="ffc000"/>
                </a:solidFill>
                <a:latin typeface="Calibri"/>
                <a:ea typeface="DejaVu Sans"/>
              </a:rPr>
              <a:t>if</a:t>
            </a:r>
            <a:r>
              <a:rPr b="0" lang="pt-BR" sz="2400" spc="-1" strike="noStrike">
                <a:solidFill>
                  <a:srgbClr val="000000"/>
                </a:solidFill>
                <a:latin typeface="Calibri"/>
                <a:ea typeface="DejaVu Sans"/>
              </a:rPr>
              <a:t> </a:t>
            </a:r>
            <a:r>
              <a:rPr b="0" lang="pt-BR" sz="2400" spc="-1" strike="noStrike">
                <a:solidFill>
                  <a:srgbClr val="0d0d0d"/>
                </a:solidFill>
                <a:latin typeface="Calibri"/>
                <a:ea typeface="DejaVu Sans"/>
              </a:rPr>
              <a:t>logado</a:t>
            </a:r>
            <a:r>
              <a:rPr b="0" lang="pt-BR" sz="2400" spc="-1" strike="noStrike">
                <a:solidFill>
                  <a:srgbClr val="ffc000"/>
                </a:solidFill>
                <a:latin typeface="Calibri"/>
                <a:ea typeface="DejaVu Sans"/>
              </a:rPr>
              <a:t> </a:t>
            </a:r>
            <a:r>
              <a:rPr b="1" lang="pt-BR" sz="2400" spc="-1" strike="noStrike">
                <a:solidFill>
                  <a:srgbClr val="ffc000"/>
                </a:solidFill>
                <a:latin typeface="Calibri"/>
                <a:ea typeface="DejaVu Sans"/>
              </a:rPr>
              <a:t>else</a:t>
            </a:r>
            <a:r>
              <a:rPr b="0" lang="pt-BR" sz="2400" spc="-1" strike="noStrike">
                <a:solidFill>
                  <a:srgbClr val="000000"/>
                </a:solidFill>
                <a:latin typeface="Calibri"/>
                <a:ea typeface="DejaVu Sans"/>
              </a:rPr>
              <a:t> </a:t>
            </a:r>
            <a:r>
              <a:rPr b="0" lang="pt-BR" sz="2400" spc="-1" strike="noStrike">
                <a:solidFill>
                  <a:srgbClr val="00b050"/>
                </a:solidFill>
                <a:latin typeface="Calibri"/>
                <a:ea typeface="DejaVu Sans"/>
              </a:rPr>
              <a:t>“faça Login”</a:t>
            </a:r>
            <a:endParaRPr b="0" lang="pt-BR" sz="2400" spc="-1" strike="noStrike">
              <a:latin typeface="Arial"/>
            </a:endParaRPr>
          </a:p>
          <a:p>
            <a:pPr>
              <a:lnSpc>
                <a:spcPct val="100000"/>
              </a:lnSpc>
            </a:pPr>
            <a:r>
              <a:rPr b="0" lang="pt-BR" sz="2400" spc="-1" strike="noStrike">
                <a:solidFill>
                  <a:srgbClr val="7030a0"/>
                </a:solidFill>
                <a:latin typeface="Calibri"/>
                <a:ea typeface="DejaVu Sans"/>
              </a:rPr>
              <a:t>Print(</a:t>
            </a:r>
            <a:r>
              <a:rPr b="0" lang="pt-BR" sz="2400" spc="-1" strike="noStrike">
                <a:solidFill>
                  <a:srgbClr val="0d0d0d"/>
                </a:solidFill>
                <a:latin typeface="Calibri"/>
                <a:ea typeface="DejaVu Sans"/>
              </a:rPr>
              <a:t>saudacao</a:t>
            </a:r>
            <a:r>
              <a:rPr b="0" lang="pt-BR" sz="2400" spc="-1" strike="noStrike">
                <a:solidFill>
                  <a:srgbClr val="7030a0"/>
                </a:solidFill>
                <a:latin typeface="Calibri"/>
                <a:ea typeface="DejaVu Sans"/>
              </a:rPr>
              <a:t>)</a:t>
            </a:r>
            <a:endParaRPr b="0" lang="pt-BR" sz="24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
          <p:cNvPicPr/>
          <p:nvPr/>
        </p:nvPicPr>
        <p:blipFill>
          <a:blip r:embed="rId1"/>
          <a:stretch/>
        </p:blipFill>
        <p:spPr>
          <a:xfrm>
            <a:off x="395640" y="6237360"/>
            <a:ext cx="1820160" cy="615240"/>
          </a:xfrm>
          <a:prstGeom prst="rect">
            <a:avLst/>
          </a:prstGeom>
          <a:ln>
            <a:noFill/>
          </a:ln>
        </p:spPr>
      </p:pic>
      <p:sp>
        <p:nvSpPr>
          <p:cNvPr id="267" name="CustomShape 1"/>
          <p:cNvSpPr/>
          <p:nvPr/>
        </p:nvSpPr>
        <p:spPr>
          <a:xfrm>
            <a:off x="835560" y="766440"/>
            <a:ext cx="170640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Vamos Praticar?</a:t>
            </a:r>
            <a:endParaRPr b="0" lang="pt-BR" sz="1800" spc="-1" strike="noStrike">
              <a:latin typeface="Arial"/>
            </a:endParaRPr>
          </a:p>
          <a:p>
            <a:pPr>
              <a:lnSpc>
                <a:spcPct val="100000"/>
              </a:lnSpc>
            </a:pPr>
            <a:endParaRPr b="0" lang="pt-BR" sz="1800" spc="-1" strike="noStrike">
              <a:latin typeface="Arial"/>
            </a:endParaRPr>
          </a:p>
        </p:txBody>
      </p:sp>
      <p:sp>
        <p:nvSpPr>
          <p:cNvPr id="268" name="CustomShape 2"/>
          <p:cNvSpPr/>
          <p:nvPr/>
        </p:nvSpPr>
        <p:spPr>
          <a:xfrm>
            <a:off x="671400" y="1917000"/>
            <a:ext cx="7992000" cy="374904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1 - Faça um Programa que leia três números e mostre o maior e o menor deles.</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2 - Faça um Programa que pergunte em que turno você estuda. Peça para digitar M-matutino ou V-Vespertino ou N- Noturno. Imprima a mensagem "Bom Dia!", "Boa Tarde!" ou "Boa Noite!" ou "Valor Inválido!", conforme o caso.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3 - Faça um Programa que leia um número e exiba o dia correspondente da semana. (1-Domingo, 2- Segunda, etc.), se digitar outro valor deve aparecer valor inválido. </a:t>
            </a:r>
            <a:endParaRPr b="0" lang="pt-BR" sz="2000" spc="-1" strike="noStrike">
              <a:latin typeface="Arial"/>
            </a:endParaRPr>
          </a:p>
          <a:p>
            <a:pPr>
              <a:lnSpc>
                <a:spcPct val="100000"/>
              </a:lnSpc>
            </a:pPr>
            <a:endParaRPr b="0" lang="pt-BR" sz="20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2" descr=""/>
          <p:cNvPicPr/>
          <p:nvPr/>
        </p:nvPicPr>
        <p:blipFill>
          <a:blip r:embed="rId1"/>
          <a:stretch/>
        </p:blipFill>
        <p:spPr>
          <a:xfrm>
            <a:off x="395640" y="6237360"/>
            <a:ext cx="1820160" cy="615240"/>
          </a:xfrm>
          <a:prstGeom prst="rect">
            <a:avLst/>
          </a:prstGeom>
          <a:ln>
            <a:noFill/>
          </a:ln>
        </p:spPr>
      </p:pic>
      <p:sp>
        <p:nvSpPr>
          <p:cNvPr id="270"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71" name="CustomShape 2"/>
          <p:cNvSpPr/>
          <p:nvPr/>
        </p:nvSpPr>
        <p:spPr>
          <a:xfrm>
            <a:off x="906840" y="1434960"/>
            <a:ext cx="1849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72" name="Picture 3" descr=""/>
          <p:cNvPicPr/>
          <p:nvPr/>
        </p:nvPicPr>
        <p:blipFill>
          <a:blip r:embed="rId2"/>
          <a:srcRect l="999" t="48002" r="75123" b="40034"/>
          <a:stretch/>
        </p:blipFill>
        <p:spPr>
          <a:xfrm>
            <a:off x="971640" y="2205000"/>
            <a:ext cx="3108960" cy="87624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 descr=""/>
          <p:cNvPicPr/>
          <p:nvPr/>
        </p:nvPicPr>
        <p:blipFill>
          <a:blip r:embed="rId1"/>
          <a:stretch/>
        </p:blipFill>
        <p:spPr>
          <a:xfrm>
            <a:off x="1331640" y="819360"/>
            <a:ext cx="608760" cy="608760"/>
          </a:xfrm>
          <a:prstGeom prst="rect">
            <a:avLst/>
          </a:prstGeom>
          <a:ln>
            <a:noFill/>
          </a:ln>
        </p:spPr>
      </p:pic>
      <p:pic>
        <p:nvPicPr>
          <p:cNvPr id="119" name="Picture 3" descr=""/>
          <p:cNvPicPr/>
          <p:nvPr/>
        </p:nvPicPr>
        <p:blipFill>
          <a:blip r:embed="rId2"/>
          <a:stretch/>
        </p:blipFill>
        <p:spPr>
          <a:xfrm>
            <a:off x="1331640" y="1525680"/>
            <a:ext cx="608760" cy="608760"/>
          </a:xfrm>
          <a:prstGeom prst="rect">
            <a:avLst/>
          </a:prstGeom>
          <a:ln>
            <a:noFill/>
          </a:ln>
        </p:spPr>
      </p:pic>
      <p:pic>
        <p:nvPicPr>
          <p:cNvPr id="120" name="Picture 4" descr=""/>
          <p:cNvPicPr/>
          <p:nvPr/>
        </p:nvPicPr>
        <p:blipFill>
          <a:blip r:embed="rId3"/>
          <a:stretch/>
        </p:blipFill>
        <p:spPr>
          <a:xfrm>
            <a:off x="1331640" y="2287800"/>
            <a:ext cx="608760" cy="608760"/>
          </a:xfrm>
          <a:prstGeom prst="rect">
            <a:avLst/>
          </a:prstGeom>
          <a:ln>
            <a:noFill/>
          </a:ln>
        </p:spPr>
      </p:pic>
      <p:pic>
        <p:nvPicPr>
          <p:cNvPr id="121" name="Picture 5" descr=""/>
          <p:cNvPicPr/>
          <p:nvPr/>
        </p:nvPicPr>
        <p:blipFill>
          <a:blip r:embed="rId4"/>
          <a:stretch/>
        </p:blipFill>
        <p:spPr>
          <a:xfrm>
            <a:off x="1331640" y="3022920"/>
            <a:ext cx="608760" cy="608760"/>
          </a:xfrm>
          <a:prstGeom prst="rect">
            <a:avLst/>
          </a:prstGeom>
          <a:ln>
            <a:noFill/>
          </a:ln>
        </p:spPr>
      </p:pic>
      <p:pic>
        <p:nvPicPr>
          <p:cNvPr id="122" name="Picture 6" descr=""/>
          <p:cNvPicPr/>
          <p:nvPr/>
        </p:nvPicPr>
        <p:blipFill>
          <a:blip r:embed="rId5"/>
          <a:stretch/>
        </p:blipFill>
        <p:spPr>
          <a:xfrm>
            <a:off x="1332000" y="3756240"/>
            <a:ext cx="608760" cy="608760"/>
          </a:xfrm>
          <a:prstGeom prst="rect">
            <a:avLst/>
          </a:prstGeom>
          <a:ln>
            <a:noFill/>
          </a:ln>
        </p:spPr>
      </p:pic>
      <p:pic>
        <p:nvPicPr>
          <p:cNvPr id="123" name="Picture 7" descr=""/>
          <p:cNvPicPr/>
          <p:nvPr/>
        </p:nvPicPr>
        <p:blipFill>
          <a:blip r:embed="rId6"/>
          <a:stretch/>
        </p:blipFill>
        <p:spPr>
          <a:xfrm>
            <a:off x="1332000" y="4483440"/>
            <a:ext cx="608760" cy="608760"/>
          </a:xfrm>
          <a:prstGeom prst="rect">
            <a:avLst/>
          </a:prstGeom>
          <a:ln>
            <a:noFill/>
          </a:ln>
        </p:spPr>
      </p:pic>
      <p:pic>
        <p:nvPicPr>
          <p:cNvPr id="124" name="Picture 8" descr=""/>
          <p:cNvPicPr/>
          <p:nvPr/>
        </p:nvPicPr>
        <p:blipFill>
          <a:blip r:embed="rId7"/>
          <a:stretch/>
        </p:blipFill>
        <p:spPr>
          <a:xfrm>
            <a:off x="1332000" y="5191200"/>
            <a:ext cx="613440" cy="613440"/>
          </a:xfrm>
          <a:prstGeom prst="rect">
            <a:avLst/>
          </a:prstGeom>
          <a:ln>
            <a:noFill/>
          </a:ln>
        </p:spPr>
      </p:pic>
      <p:sp>
        <p:nvSpPr>
          <p:cNvPr id="125" name="CustomShape 1"/>
          <p:cNvSpPr/>
          <p:nvPr/>
        </p:nvSpPr>
        <p:spPr>
          <a:xfrm>
            <a:off x="2146680" y="801000"/>
            <a:ext cx="373932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Facebook</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https://www.facebook.com/silviolleite</a:t>
            </a:r>
            <a:endParaRPr b="0" lang="pt-BR" sz="1800" spc="-1" strike="noStrike">
              <a:latin typeface="Arial"/>
            </a:endParaRPr>
          </a:p>
        </p:txBody>
      </p:sp>
      <p:sp>
        <p:nvSpPr>
          <p:cNvPr id="126" name="CustomShape 2"/>
          <p:cNvSpPr/>
          <p:nvPr/>
        </p:nvSpPr>
        <p:spPr>
          <a:xfrm>
            <a:off x="2132280" y="1581480"/>
            <a:ext cx="143640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Twitter</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@silviolleite_</a:t>
            </a:r>
            <a:endParaRPr b="0" lang="pt-BR" sz="1800" spc="-1" strike="noStrike">
              <a:latin typeface="Arial"/>
            </a:endParaRPr>
          </a:p>
        </p:txBody>
      </p:sp>
      <p:sp>
        <p:nvSpPr>
          <p:cNvPr id="127" name="CustomShape 3"/>
          <p:cNvSpPr/>
          <p:nvPr/>
        </p:nvSpPr>
        <p:spPr>
          <a:xfrm>
            <a:off x="2218320" y="2343240"/>
            <a:ext cx="598248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Linkedin</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https://www.linkedin.com/in/silviolleite/</a:t>
            </a:r>
            <a:endParaRPr b="0" lang="pt-BR" sz="1800" spc="-1" strike="noStrike">
              <a:latin typeface="Arial"/>
            </a:endParaRPr>
          </a:p>
        </p:txBody>
      </p:sp>
      <p:sp>
        <p:nvSpPr>
          <p:cNvPr id="128" name="CustomShape 4"/>
          <p:cNvSpPr/>
          <p:nvPr/>
        </p:nvSpPr>
        <p:spPr>
          <a:xfrm>
            <a:off x="2220120" y="3035160"/>
            <a:ext cx="543096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Gplus</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a:t>
            </a:r>
            <a:endParaRPr b="0" lang="pt-BR" sz="1800" spc="-1" strike="noStrike">
              <a:latin typeface="Arial"/>
            </a:endParaRPr>
          </a:p>
        </p:txBody>
      </p:sp>
      <p:sp>
        <p:nvSpPr>
          <p:cNvPr id="129" name="CustomShape 5"/>
          <p:cNvSpPr/>
          <p:nvPr/>
        </p:nvSpPr>
        <p:spPr>
          <a:xfrm>
            <a:off x="2194200" y="3783960"/>
            <a:ext cx="110880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Skype</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 || silviolleite@hotmail.com</a:t>
            </a:r>
            <a:endParaRPr b="0" lang="pt-BR" sz="1800" spc="-1" strike="noStrike">
              <a:latin typeface="Arial"/>
            </a:endParaRPr>
          </a:p>
        </p:txBody>
      </p:sp>
      <p:sp>
        <p:nvSpPr>
          <p:cNvPr id="130" name="CustomShape 6"/>
          <p:cNvSpPr/>
          <p:nvPr/>
        </p:nvSpPr>
        <p:spPr>
          <a:xfrm>
            <a:off x="2244960" y="4511160"/>
            <a:ext cx="294984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GitHub</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https://github.com/silviolleite</a:t>
            </a:r>
            <a:endParaRPr b="0" lang="pt-BR" sz="1800" spc="-1" strike="noStrike">
              <a:latin typeface="Arial"/>
            </a:endParaRPr>
          </a:p>
        </p:txBody>
      </p:sp>
      <p:sp>
        <p:nvSpPr>
          <p:cNvPr id="131" name="CustomShape 7"/>
          <p:cNvSpPr/>
          <p:nvPr/>
        </p:nvSpPr>
        <p:spPr>
          <a:xfrm>
            <a:off x="2279160" y="5236560"/>
            <a:ext cx="2149560" cy="5468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200" spc="-1" strike="noStrike">
                <a:solidFill>
                  <a:srgbClr val="000000"/>
                </a:solidFill>
                <a:latin typeface="Calibri"/>
                <a:ea typeface="DejaVu Sans"/>
              </a:rPr>
              <a:t>Hangout</a:t>
            </a:r>
            <a:endParaRPr b="0" lang="pt-BR" sz="1200" spc="-1" strike="noStrike">
              <a:latin typeface="Arial"/>
            </a:endParaRPr>
          </a:p>
          <a:p>
            <a:pPr>
              <a:lnSpc>
                <a:spcPct val="100000"/>
              </a:lnSpc>
            </a:pPr>
            <a:r>
              <a:rPr b="0" lang="pt-BR" sz="1800" spc="-1" strike="noStrike">
                <a:solidFill>
                  <a:srgbClr val="000000"/>
                </a:solidFill>
                <a:latin typeface="Calibri"/>
                <a:ea typeface="DejaVu Sans"/>
              </a:rPr>
              <a:t>silviolleite@gmail.com</a:t>
            </a:r>
            <a:endParaRPr b="0" lang="pt-BR" sz="1800" spc="-1" strike="noStrike">
              <a:latin typeface="Arial"/>
            </a:endParaRPr>
          </a:p>
        </p:txBody>
      </p:sp>
      <p:pic>
        <p:nvPicPr>
          <p:cNvPr id="132" name="Imagem 18" descr=""/>
          <p:cNvPicPr/>
          <p:nvPr/>
        </p:nvPicPr>
        <p:blipFill>
          <a:blip r:embed="rId8"/>
          <a:stretch/>
        </p:blipFill>
        <p:spPr>
          <a:xfrm>
            <a:off x="7956360" y="47520"/>
            <a:ext cx="1062000" cy="4492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2" descr=""/>
          <p:cNvPicPr/>
          <p:nvPr/>
        </p:nvPicPr>
        <p:blipFill>
          <a:blip r:embed="rId1"/>
          <a:stretch/>
        </p:blipFill>
        <p:spPr>
          <a:xfrm>
            <a:off x="395640" y="6237360"/>
            <a:ext cx="1820160" cy="615240"/>
          </a:xfrm>
          <a:prstGeom prst="rect">
            <a:avLst/>
          </a:prstGeom>
          <a:ln>
            <a:noFill/>
          </a:ln>
        </p:spPr>
      </p:pic>
      <p:sp>
        <p:nvSpPr>
          <p:cNvPr id="274"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75" name="CustomShape 2"/>
          <p:cNvSpPr/>
          <p:nvPr/>
        </p:nvSpPr>
        <p:spPr>
          <a:xfrm>
            <a:off x="906840" y="1434960"/>
            <a:ext cx="1849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76" name="Picture 3" descr=""/>
          <p:cNvPicPr/>
          <p:nvPr/>
        </p:nvPicPr>
        <p:blipFill>
          <a:blip r:embed="rId2"/>
          <a:srcRect l="999" t="48002" r="75123" b="40034"/>
          <a:stretch/>
        </p:blipFill>
        <p:spPr>
          <a:xfrm>
            <a:off x="971640" y="2205000"/>
            <a:ext cx="3108960" cy="876240"/>
          </a:xfrm>
          <a:prstGeom prst="rect">
            <a:avLst/>
          </a:prstGeom>
          <a:ln>
            <a:noFill/>
          </a:ln>
        </p:spPr>
      </p:pic>
      <p:pic>
        <p:nvPicPr>
          <p:cNvPr id="277" name="Picture 4" descr=""/>
          <p:cNvPicPr/>
          <p:nvPr/>
        </p:nvPicPr>
        <p:blipFill>
          <a:blip r:embed="rId3"/>
          <a:srcRect l="36979" t="34085" r="39649" b="10527"/>
          <a:stretch/>
        </p:blipFill>
        <p:spPr>
          <a:xfrm>
            <a:off x="5004000" y="930960"/>
            <a:ext cx="3043080" cy="405180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2" descr=""/>
          <p:cNvPicPr/>
          <p:nvPr/>
        </p:nvPicPr>
        <p:blipFill>
          <a:blip r:embed="rId1"/>
          <a:stretch/>
        </p:blipFill>
        <p:spPr>
          <a:xfrm>
            <a:off x="395640" y="6237360"/>
            <a:ext cx="1820160" cy="615240"/>
          </a:xfrm>
          <a:prstGeom prst="rect">
            <a:avLst/>
          </a:prstGeom>
          <a:ln>
            <a:noFill/>
          </a:ln>
        </p:spPr>
      </p:pic>
      <p:sp>
        <p:nvSpPr>
          <p:cNvPr id="279"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80" name="CustomShape 2"/>
          <p:cNvSpPr/>
          <p:nvPr/>
        </p:nvSpPr>
        <p:spPr>
          <a:xfrm>
            <a:off x="906840" y="1434960"/>
            <a:ext cx="1849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While (enquanto)</a:t>
            </a:r>
            <a:endParaRPr b="0" lang="pt-BR" sz="1800" spc="-1" strike="noStrike">
              <a:latin typeface="Arial"/>
            </a:endParaRPr>
          </a:p>
        </p:txBody>
      </p:sp>
      <p:pic>
        <p:nvPicPr>
          <p:cNvPr id="281" name="Picture 2" descr=""/>
          <p:cNvPicPr/>
          <p:nvPr/>
        </p:nvPicPr>
        <p:blipFill>
          <a:blip r:embed="rId2"/>
          <a:srcRect l="963" t="10477" r="70273" b="68342"/>
          <a:stretch/>
        </p:blipFill>
        <p:spPr>
          <a:xfrm>
            <a:off x="971640" y="3861000"/>
            <a:ext cx="3744720" cy="1550160"/>
          </a:xfrm>
          <a:prstGeom prst="rect">
            <a:avLst/>
          </a:prstGeom>
          <a:ln>
            <a:noFill/>
          </a:ln>
        </p:spPr>
      </p:pic>
      <p:pic>
        <p:nvPicPr>
          <p:cNvPr id="282" name="Picture 3" descr=""/>
          <p:cNvPicPr/>
          <p:nvPr/>
        </p:nvPicPr>
        <p:blipFill>
          <a:blip r:embed="rId3"/>
          <a:srcRect l="999" t="48002" r="75123" b="40034"/>
          <a:stretch/>
        </p:blipFill>
        <p:spPr>
          <a:xfrm>
            <a:off x="971640" y="2205000"/>
            <a:ext cx="3108960" cy="876240"/>
          </a:xfrm>
          <a:prstGeom prst="rect">
            <a:avLst/>
          </a:prstGeom>
          <a:ln>
            <a:noFill/>
          </a:ln>
        </p:spPr>
      </p:pic>
      <p:pic>
        <p:nvPicPr>
          <p:cNvPr id="283" name="Picture 4" descr=""/>
          <p:cNvPicPr/>
          <p:nvPr/>
        </p:nvPicPr>
        <p:blipFill>
          <a:blip r:embed="rId4"/>
          <a:srcRect l="36979" t="34085" r="39649" b="10527"/>
          <a:stretch/>
        </p:blipFill>
        <p:spPr>
          <a:xfrm>
            <a:off x="5004000" y="930960"/>
            <a:ext cx="3043080" cy="4051800"/>
          </a:xfrm>
          <a:prstGeom prst="rect">
            <a:avLst/>
          </a:prstGeom>
          <a:ln>
            <a:noFill/>
          </a:ln>
        </p:spPr>
      </p:pic>
      <p:sp>
        <p:nvSpPr>
          <p:cNvPr id="284" name="CustomShape 3"/>
          <p:cNvSpPr/>
          <p:nvPr/>
        </p:nvSpPr>
        <p:spPr>
          <a:xfrm>
            <a:off x="615240" y="3491640"/>
            <a:ext cx="994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285" name="Picture 2" descr=""/>
          <p:cNvPicPr/>
          <p:nvPr/>
        </p:nvPicPr>
        <p:blipFill>
          <a:blip r:embed="rId5"/>
          <a:srcRect l="1060" t="81870" r="57465" b="12844"/>
          <a:stretch/>
        </p:blipFill>
        <p:spPr>
          <a:xfrm>
            <a:off x="929160" y="5776920"/>
            <a:ext cx="5397840" cy="387720"/>
          </a:xfrm>
          <a:prstGeom prst="rect">
            <a:avLst/>
          </a:prstGeom>
          <a:ln>
            <a:noFill/>
          </a:ln>
        </p:spPr>
      </p:pic>
      <p:sp>
        <p:nvSpPr>
          <p:cNvPr id="286" name="CustomShape 4"/>
          <p:cNvSpPr/>
          <p:nvPr/>
        </p:nvSpPr>
        <p:spPr>
          <a:xfrm>
            <a:off x="687240" y="5364000"/>
            <a:ext cx="6926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2" descr=""/>
          <p:cNvPicPr/>
          <p:nvPr/>
        </p:nvPicPr>
        <p:blipFill>
          <a:blip r:embed="rId1"/>
          <a:stretch/>
        </p:blipFill>
        <p:spPr>
          <a:xfrm>
            <a:off x="395640" y="6237360"/>
            <a:ext cx="1820160" cy="615240"/>
          </a:xfrm>
          <a:prstGeom prst="rect">
            <a:avLst/>
          </a:prstGeom>
          <a:ln>
            <a:noFill/>
          </a:ln>
        </p:spPr>
      </p:pic>
      <p:sp>
        <p:nvSpPr>
          <p:cNvPr id="288"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89" name="CustomShape 2"/>
          <p:cNvSpPr/>
          <p:nvPr/>
        </p:nvSpPr>
        <p:spPr>
          <a:xfrm>
            <a:off x="905040" y="1089720"/>
            <a:ext cx="11059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290" name="Picture 2" descr=""/>
          <p:cNvPicPr/>
          <p:nvPr/>
        </p:nvPicPr>
        <p:blipFill>
          <a:blip r:embed="rId2"/>
          <a:srcRect l="1093" t="28602" r="41445" b="56531"/>
          <a:stretch/>
        </p:blipFill>
        <p:spPr>
          <a:xfrm>
            <a:off x="611640" y="1940400"/>
            <a:ext cx="5615640" cy="81792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Picture 3" descr=""/>
          <p:cNvPicPr/>
          <p:nvPr/>
        </p:nvPicPr>
        <p:blipFill>
          <a:blip r:embed="rId1"/>
          <a:srcRect l="33225" t="28720" r="37917" b="25251"/>
          <a:stretch/>
        </p:blipFill>
        <p:spPr>
          <a:xfrm>
            <a:off x="5386320" y="1690920"/>
            <a:ext cx="3756960" cy="3367800"/>
          </a:xfrm>
          <a:prstGeom prst="rect">
            <a:avLst/>
          </a:prstGeom>
          <a:ln>
            <a:noFill/>
          </a:ln>
        </p:spPr>
      </p:pic>
      <p:pic>
        <p:nvPicPr>
          <p:cNvPr id="292" name="Picture 2" descr=""/>
          <p:cNvPicPr/>
          <p:nvPr/>
        </p:nvPicPr>
        <p:blipFill>
          <a:blip r:embed="rId2"/>
          <a:stretch/>
        </p:blipFill>
        <p:spPr>
          <a:xfrm>
            <a:off x="395640" y="6237360"/>
            <a:ext cx="1820160" cy="615240"/>
          </a:xfrm>
          <a:prstGeom prst="rect">
            <a:avLst/>
          </a:prstGeom>
          <a:ln>
            <a:noFill/>
          </a:ln>
        </p:spPr>
      </p:pic>
      <p:sp>
        <p:nvSpPr>
          <p:cNvPr id="293"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94" name="CustomShape 2"/>
          <p:cNvSpPr/>
          <p:nvPr/>
        </p:nvSpPr>
        <p:spPr>
          <a:xfrm>
            <a:off x="905040" y="1089720"/>
            <a:ext cx="11059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295" name="Picture 2" descr=""/>
          <p:cNvPicPr/>
          <p:nvPr/>
        </p:nvPicPr>
        <p:blipFill>
          <a:blip r:embed="rId3"/>
          <a:srcRect l="1093" t="28602" r="41445" b="56531"/>
          <a:stretch/>
        </p:blipFill>
        <p:spPr>
          <a:xfrm>
            <a:off x="611640" y="1940400"/>
            <a:ext cx="5615640" cy="8179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3" descr=""/>
          <p:cNvPicPr/>
          <p:nvPr/>
        </p:nvPicPr>
        <p:blipFill>
          <a:blip r:embed="rId1"/>
          <a:srcRect l="33225" t="28720" r="37917" b="25251"/>
          <a:stretch/>
        </p:blipFill>
        <p:spPr>
          <a:xfrm>
            <a:off x="5386320" y="1690920"/>
            <a:ext cx="3756960" cy="3367800"/>
          </a:xfrm>
          <a:prstGeom prst="rect">
            <a:avLst/>
          </a:prstGeom>
          <a:ln>
            <a:noFill/>
          </a:ln>
        </p:spPr>
      </p:pic>
      <p:pic>
        <p:nvPicPr>
          <p:cNvPr id="297" name="Picture 2" descr=""/>
          <p:cNvPicPr/>
          <p:nvPr/>
        </p:nvPicPr>
        <p:blipFill>
          <a:blip r:embed="rId2"/>
          <a:stretch/>
        </p:blipFill>
        <p:spPr>
          <a:xfrm>
            <a:off x="395640" y="6237360"/>
            <a:ext cx="1820160" cy="615240"/>
          </a:xfrm>
          <a:prstGeom prst="rect">
            <a:avLst/>
          </a:prstGeom>
          <a:ln>
            <a:noFill/>
          </a:ln>
        </p:spPr>
      </p:pic>
      <p:sp>
        <p:nvSpPr>
          <p:cNvPr id="298" name="CustomShape 1"/>
          <p:cNvSpPr/>
          <p:nvPr/>
        </p:nvSpPr>
        <p:spPr>
          <a:xfrm>
            <a:off x="835920" y="766440"/>
            <a:ext cx="188928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Laço de Repetição</a:t>
            </a:r>
            <a:endParaRPr b="0" lang="pt-BR" sz="1800" spc="-1" strike="noStrike">
              <a:latin typeface="Arial"/>
            </a:endParaRPr>
          </a:p>
          <a:p>
            <a:pPr>
              <a:lnSpc>
                <a:spcPct val="100000"/>
              </a:lnSpc>
            </a:pPr>
            <a:endParaRPr b="0" lang="pt-BR" sz="1800" spc="-1" strike="noStrike">
              <a:latin typeface="Arial"/>
            </a:endParaRPr>
          </a:p>
        </p:txBody>
      </p:sp>
      <p:sp>
        <p:nvSpPr>
          <p:cNvPr id="299" name="CustomShape 2"/>
          <p:cNvSpPr/>
          <p:nvPr/>
        </p:nvSpPr>
        <p:spPr>
          <a:xfrm>
            <a:off x="905040" y="1089720"/>
            <a:ext cx="11059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For (para)</a:t>
            </a:r>
            <a:endParaRPr b="0" lang="pt-BR" sz="1800" spc="-1" strike="noStrike">
              <a:latin typeface="Arial"/>
            </a:endParaRPr>
          </a:p>
        </p:txBody>
      </p:sp>
      <p:pic>
        <p:nvPicPr>
          <p:cNvPr id="300" name="Picture 2" descr=""/>
          <p:cNvPicPr/>
          <p:nvPr/>
        </p:nvPicPr>
        <p:blipFill>
          <a:blip r:embed="rId3"/>
          <a:srcRect l="883" t="8735" r="67462" b="75241"/>
          <a:stretch/>
        </p:blipFill>
        <p:spPr>
          <a:xfrm>
            <a:off x="899640" y="4221000"/>
            <a:ext cx="4120200" cy="1172880"/>
          </a:xfrm>
          <a:prstGeom prst="rect">
            <a:avLst/>
          </a:prstGeom>
          <a:ln>
            <a:noFill/>
          </a:ln>
        </p:spPr>
      </p:pic>
      <p:pic>
        <p:nvPicPr>
          <p:cNvPr id="301" name="Picture 2" descr=""/>
          <p:cNvPicPr/>
          <p:nvPr/>
        </p:nvPicPr>
        <p:blipFill>
          <a:blip r:embed="rId4"/>
          <a:srcRect l="1093" t="28602" r="41445" b="56531"/>
          <a:stretch/>
        </p:blipFill>
        <p:spPr>
          <a:xfrm>
            <a:off x="611640" y="1940400"/>
            <a:ext cx="5615640" cy="817920"/>
          </a:xfrm>
          <a:prstGeom prst="rect">
            <a:avLst/>
          </a:prstGeom>
          <a:ln>
            <a:noFill/>
          </a:ln>
        </p:spPr>
      </p:pic>
      <p:sp>
        <p:nvSpPr>
          <p:cNvPr id="302" name="CustomShape 3"/>
          <p:cNvSpPr/>
          <p:nvPr/>
        </p:nvSpPr>
        <p:spPr>
          <a:xfrm>
            <a:off x="855720" y="3729600"/>
            <a:ext cx="994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sp>
        <p:nvSpPr>
          <p:cNvPr id="303" name="CustomShape 4"/>
          <p:cNvSpPr/>
          <p:nvPr/>
        </p:nvSpPr>
        <p:spPr>
          <a:xfrm>
            <a:off x="922320" y="5284080"/>
            <a:ext cx="6926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pic>
        <p:nvPicPr>
          <p:cNvPr id="304" name="Picture 2" descr=""/>
          <p:cNvPicPr/>
          <p:nvPr/>
        </p:nvPicPr>
        <p:blipFill>
          <a:blip r:embed="rId5"/>
          <a:srcRect l="1060" t="81870" r="57465" b="12844"/>
          <a:stretch/>
        </p:blipFill>
        <p:spPr>
          <a:xfrm>
            <a:off x="929160" y="5704920"/>
            <a:ext cx="5397840" cy="38772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Picture 2" descr=""/>
          <p:cNvPicPr/>
          <p:nvPr/>
        </p:nvPicPr>
        <p:blipFill>
          <a:blip r:embed="rId1"/>
          <a:stretch/>
        </p:blipFill>
        <p:spPr>
          <a:xfrm>
            <a:off x="395640" y="6237360"/>
            <a:ext cx="1820160" cy="615240"/>
          </a:xfrm>
          <a:prstGeom prst="rect">
            <a:avLst/>
          </a:prstGeom>
          <a:ln>
            <a:noFill/>
          </a:ln>
        </p:spPr>
      </p:pic>
      <p:sp>
        <p:nvSpPr>
          <p:cNvPr id="306" name="CustomShape 1"/>
          <p:cNvSpPr/>
          <p:nvPr/>
        </p:nvSpPr>
        <p:spPr>
          <a:xfrm>
            <a:off x="839880" y="766440"/>
            <a:ext cx="30337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Sequência (Arrays) em Python</a:t>
            </a:r>
            <a:endParaRPr b="0" lang="pt-BR" sz="1800" spc="-1" strike="noStrike">
              <a:latin typeface="Arial"/>
            </a:endParaRPr>
          </a:p>
          <a:p>
            <a:pPr>
              <a:lnSpc>
                <a:spcPct val="100000"/>
              </a:lnSpc>
            </a:pPr>
            <a:endParaRPr b="0" lang="pt-BR" sz="1800" spc="-1" strike="noStrike">
              <a:latin typeface="Arial"/>
            </a:endParaRPr>
          </a:p>
        </p:txBody>
      </p:sp>
      <p:sp>
        <p:nvSpPr>
          <p:cNvPr id="307" name="CustomShape 2"/>
          <p:cNvSpPr/>
          <p:nvPr/>
        </p:nvSpPr>
        <p:spPr>
          <a:xfrm>
            <a:off x="793440" y="1412640"/>
            <a:ext cx="7992000" cy="344412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Em programação, muitas vezes torna-se necessário agrupar variáveis ou dados do mesmo tipo.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Por exemplo, se quisermos fazer um programa para gerir uma turma, temos que criar variáveis para armazenar cada nome dos alunos da turma, depois outras variáveis para cada nota de cada aluno.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Mas isso pode ser simplificado usando sequências. Sequências também facilitam muito no acesso á dados.</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Vimos nas aulas anteriores que String é uma sequência de caracteres, agora vamos ver outros tipos de sequências em Python.</a:t>
            </a:r>
            <a:endParaRPr b="0" lang="pt-BR" sz="20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Picture 2" descr=""/>
          <p:cNvPicPr/>
          <p:nvPr/>
        </p:nvPicPr>
        <p:blipFill>
          <a:blip r:embed="rId1"/>
          <a:stretch/>
        </p:blipFill>
        <p:spPr>
          <a:xfrm>
            <a:off x="395640" y="6237360"/>
            <a:ext cx="1820160" cy="615240"/>
          </a:xfrm>
          <a:prstGeom prst="rect">
            <a:avLst/>
          </a:prstGeom>
          <a:ln>
            <a:noFill/>
          </a:ln>
        </p:spPr>
      </p:pic>
      <p:sp>
        <p:nvSpPr>
          <p:cNvPr id="309" name="CustomShape 1"/>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
        <p:nvSpPr>
          <p:cNvPr id="310" name="CustomShape 2"/>
          <p:cNvSpPr/>
          <p:nvPr/>
        </p:nvSpPr>
        <p:spPr>
          <a:xfrm>
            <a:off x="835920" y="1340640"/>
            <a:ext cx="7345080" cy="39492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Uma das mais importantes sequências em Python é a lista.</a:t>
            </a:r>
            <a:endParaRPr b="0" lang="pt-BR" sz="2000" spc="-1" strike="noStrike">
              <a:latin typeface="Arial"/>
            </a:endParaRPr>
          </a:p>
        </p:txBody>
      </p:sp>
      <p:sp>
        <p:nvSpPr>
          <p:cNvPr id="311" name="CustomShape 3"/>
          <p:cNvSpPr/>
          <p:nvPr/>
        </p:nvSpPr>
        <p:spPr>
          <a:xfrm>
            <a:off x="835920" y="2925000"/>
            <a:ext cx="7345080" cy="638640"/>
          </a:xfrm>
          <a:prstGeom prst="rect">
            <a:avLst/>
          </a:prstGeom>
          <a:noFill/>
          <a:ln>
            <a:noFill/>
          </a:ln>
        </p:spPr>
        <p:style>
          <a:lnRef idx="0"/>
          <a:fillRef idx="0"/>
          <a:effectRef idx="0"/>
          <a:fontRef idx="minor"/>
        </p:style>
        <p:txBody>
          <a:bodyPr lIns="90000" rIns="90000" tIns="45000" bIns="45000"/>
          <a:p>
            <a:pPr>
              <a:lnSpc>
                <a:spcPct val="100000"/>
              </a:lnSpc>
            </a:pPr>
            <a:r>
              <a:rPr b="1" lang="pt-BR" sz="3600" spc="-1" strike="noStrike">
                <a:solidFill>
                  <a:srgbClr val="000000"/>
                </a:solidFill>
                <a:latin typeface="Calibri"/>
                <a:ea typeface="DejaVu Sans"/>
              </a:rPr>
              <a:t>lista = </a:t>
            </a:r>
            <a:r>
              <a:rPr b="1" lang="pt-BR" sz="3600" spc="-1" strike="noStrike">
                <a:solidFill>
                  <a:srgbClr val="0070c0"/>
                </a:solidFill>
                <a:latin typeface="Calibri"/>
                <a:ea typeface="DejaVu Sans"/>
              </a:rPr>
              <a:t>[</a:t>
            </a:r>
            <a:r>
              <a:rPr b="1" lang="pt-BR" sz="3600" spc="-1" strike="noStrike">
                <a:solidFill>
                  <a:srgbClr val="2f5597"/>
                </a:solidFill>
                <a:latin typeface="Calibri"/>
                <a:ea typeface="DejaVu Sans"/>
              </a:rPr>
              <a:t>dado1</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dado2</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dado3</a:t>
            </a:r>
            <a:r>
              <a:rPr b="1" lang="pt-BR" sz="3600" spc="-1" strike="noStrike">
                <a:solidFill>
                  <a:srgbClr val="000000"/>
                </a:solidFill>
                <a:latin typeface="Calibri"/>
                <a:ea typeface="DejaVu Sans"/>
              </a:rPr>
              <a:t>,</a:t>
            </a:r>
            <a:r>
              <a:rPr b="1" lang="pt-BR" sz="3600" spc="-1" strike="noStrike">
                <a:solidFill>
                  <a:srgbClr val="2f5597"/>
                </a:solidFill>
                <a:latin typeface="Calibri"/>
                <a:ea typeface="DejaVu Sans"/>
              </a:rPr>
              <a:t>....</a:t>
            </a:r>
            <a:r>
              <a:rPr b="1" lang="pt-BR" sz="3600" spc="-1" strike="noStrike">
                <a:solidFill>
                  <a:srgbClr val="0070c0"/>
                </a:solidFill>
                <a:latin typeface="Calibri"/>
                <a:ea typeface="DejaVu Sans"/>
              </a:rPr>
              <a:t>]</a:t>
            </a:r>
            <a:endParaRPr b="0" lang="pt-BR" sz="3600" spc="-1" strike="noStrike">
              <a:latin typeface="Arial"/>
            </a:endParaRPr>
          </a:p>
        </p:txBody>
      </p:sp>
      <p:sp>
        <p:nvSpPr>
          <p:cNvPr id="312" name="CustomShape 4"/>
          <p:cNvSpPr/>
          <p:nvPr/>
        </p:nvSpPr>
        <p:spPr>
          <a:xfrm>
            <a:off x="898920" y="2349000"/>
            <a:ext cx="7345080" cy="39492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Sintaxe:</a:t>
            </a:r>
            <a:endParaRPr b="0" lang="pt-BR" sz="2000" spc="-1" strike="noStrike">
              <a:latin typeface="Arial"/>
            </a:endParaRPr>
          </a:p>
        </p:txBody>
      </p:sp>
      <p:sp>
        <p:nvSpPr>
          <p:cNvPr id="313" name="CustomShape 5"/>
          <p:cNvSpPr/>
          <p:nvPr/>
        </p:nvSpPr>
        <p:spPr>
          <a:xfrm>
            <a:off x="899640" y="4869000"/>
            <a:ext cx="7345080" cy="638640"/>
          </a:xfrm>
          <a:prstGeom prst="rect">
            <a:avLst/>
          </a:prstGeom>
          <a:noFill/>
          <a:ln>
            <a:noFill/>
          </a:ln>
        </p:spPr>
        <p:style>
          <a:lnRef idx="0"/>
          <a:fillRef idx="0"/>
          <a:effectRef idx="0"/>
          <a:fontRef idx="minor"/>
        </p:style>
        <p:txBody>
          <a:bodyPr lIns="90000" rIns="90000" tIns="45000" bIns="45000"/>
          <a:p>
            <a:pPr>
              <a:lnSpc>
                <a:spcPct val="100000"/>
              </a:lnSpc>
            </a:pPr>
            <a:r>
              <a:rPr b="1" lang="pt-BR" sz="3600" spc="-1" strike="noStrike">
                <a:solidFill>
                  <a:srgbClr val="000000"/>
                </a:solidFill>
                <a:latin typeface="Calibri"/>
                <a:ea typeface="DejaVu Sans"/>
              </a:rPr>
              <a:t>lista = </a:t>
            </a:r>
            <a:r>
              <a:rPr b="1" lang="pt-BR" sz="3600" spc="-1" strike="noStrike">
                <a:solidFill>
                  <a:srgbClr val="0070c0"/>
                </a:solidFill>
                <a:latin typeface="Calibri"/>
                <a:ea typeface="DejaVu Sans"/>
              </a:rPr>
              <a:t>[</a:t>
            </a:r>
            <a:r>
              <a:rPr b="1" lang="pt-BR" sz="3600" spc="-1" strike="noStrike">
                <a:solidFill>
                  <a:srgbClr val="00b050"/>
                </a:solidFill>
                <a:latin typeface="Calibri"/>
                <a:ea typeface="DejaVu Sans"/>
              </a:rPr>
              <a:t>“Silvio”</a:t>
            </a:r>
            <a:r>
              <a:rPr b="1" lang="pt-BR" sz="3600" spc="-1" strike="noStrike">
                <a:solidFill>
                  <a:srgbClr val="000000"/>
                </a:solidFill>
                <a:latin typeface="Calibri"/>
                <a:ea typeface="DejaVu Sans"/>
              </a:rPr>
              <a:t>,</a:t>
            </a:r>
            <a:r>
              <a:rPr b="1" lang="pt-BR" sz="3600" spc="-1" strike="noStrike">
                <a:solidFill>
                  <a:srgbClr val="ffc000"/>
                </a:solidFill>
                <a:latin typeface="Calibri"/>
                <a:ea typeface="DejaVu Sans"/>
              </a:rPr>
              <a:t>1</a:t>
            </a:r>
            <a:r>
              <a:rPr b="1" lang="pt-BR" sz="3600" spc="-1" strike="noStrike">
                <a:solidFill>
                  <a:srgbClr val="000000"/>
                </a:solidFill>
                <a:latin typeface="Calibri"/>
                <a:ea typeface="DejaVu Sans"/>
              </a:rPr>
              <a:t>,</a:t>
            </a:r>
            <a:r>
              <a:rPr b="1" lang="pt-BR" sz="3600" spc="-1" strike="noStrike">
                <a:solidFill>
                  <a:srgbClr val="00b050"/>
                </a:solidFill>
                <a:latin typeface="Calibri"/>
                <a:ea typeface="DejaVu Sans"/>
              </a:rPr>
              <a:t>”Aprendiz”</a:t>
            </a:r>
            <a:r>
              <a:rPr b="1" lang="pt-BR" sz="3600" spc="-1" strike="noStrike">
                <a:solidFill>
                  <a:srgbClr val="0070c0"/>
                </a:solidFill>
                <a:latin typeface="Calibri"/>
                <a:ea typeface="DejaVu Sans"/>
              </a:rPr>
              <a:t>]</a:t>
            </a:r>
            <a:endParaRPr b="0" lang="pt-BR" sz="3600" spc="-1" strike="noStrike">
              <a:latin typeface="Arial"/>
            </a:endParaRPr>
          </a:p>
        </p:txBody>
      </p:sp>
      <p:sp>
        <p:nvSpPr>
          <p:cNvPr id="314" name="CustomShape 6"/>
          <p:cNvSpPr/>
          <p:nvPr/>
        </p:nvSpPr>
        <p:spPr>
          <a:xfrm>
            <a:off x="971640" y="4149000"/>
            <a:ext cx="7345080" cy="39492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Exemplo:</a:t>
            </a:r>
            <a:endParaRPr b="0" lang="pt-BR" sz="20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2" descr=""/>
          <p:cNvPicPr/>
          <p:nvPr/>
        </p:nvPicPr>
        <p:blipFill>
          <a:blip r:embed="rId1"/>
          <a:stretch/>
        </p:blipFill>
        <p:spPr>
          <a:xfrm>
            <a:off x="395640" y="6237360"/>
            <a:ext cx="1820160" cy="615240"/>
          </a:xfrm>
          <a:prstGeom prst="rect">
            <a:avLst/>
          </a:prstGeom>
          <a:ln>
            <a:noFill/>
          </a:ln>
        </p:spPr>
      </p:pic>
      <p:sp>
        <p:nvSpPr>
          <p:cNvPr id="316" name="CustomShape 1"/>
          <p:cNvSpPr/>
          <p:nvPr/>
        </p:nvSpPr>
        <p:spPr>
          <a:xfrm>
            <a:off x="835920" y="1340640"/>
            <a:ext cx="7345080" cy="39492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Vamos praticar!</a:t>
            </a:r>
            <a:endParaRPr b="0" lang="pt-BR" sz="2000" spc="-1" strike="noStrike">
              <a:latin typeface="Arial"/>
            </a:endParaRPr>
          </a:p>
        </p:txBody>
      </p:sp>
      <p:pic>
        <p:nvPicPr>
          <p:cNvPr id="317" name="Picture 2" descr=""/>
          <p:cNvPicPr/>
          <p:nvPr/>
        </p:nvPicPr>
        <p:blipFill>
          <a:blip r:embed="rId2"/>
          <a:srcRect l="1024" t="19675" r="41298" b="56658"/>
          <a:stretch/>
        </p:blipFill>
        <p:spPr>
          <a:xfrm>
            <a:off x="674280" y="2709000"/>
            <a:ext cx="7505640" cy="1732680"/>
          </a:xfrm>
          <a:prstGeom prst="rect">
            <a:avLst/>
          </a:prstGeom>
          <a:ln>
            <a:noFill/>
          </a:ln>
        </p:spPr>
      </p:pic>
      <p:sp>
        <p:nvSpPr>
          <p:cNvPr id="318" name="CustomShape 2"/>
          <p:cNvSpPr/>
          <p:nvPr/>
        </p:nvSpPr>
        <p:spPr>
          <a:xfrm>
            <a:off x="5148000" y="3933000"/>
            <a:ext cx="503280" cy="9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 name="CustomShape 3"/>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2" descr=""/>
          <p:cNvPicPr/>
          <p:nvPr/>
        </p:nvPicPr>
        <p:blipFill>
          <a:blip r:embed="rId1"/>
          <a:stretch/>
        </p:blipFill>
        <p:spPr>
          <a:xfrm>
            <a:off x="395640" y="6237360"/>
            <a:ext cx="1820160" cy="615240"/>
          </a:xfrm>
          <a:prstGeom prst="rect">
            <a:avLst/>
          </a:prstGeom>
          <a:ln>
            <a:noFill/>
          </a:ln>
        </p:spPr>
      </p:pic>
      <p:sp>
        <p:nvSpPr>
          <p:cNvPr id="321" name="CustomShape 1"/>
          <p:cNvSpPr/>
          <p:nvPr/>
        </p:nvSpPr>
        <p:spPr>
          <a:xfrm>
            <a:off x="5148000" y="3933000"/>
            <a:ext cx="503280" cy="9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2"/>
          <p:cNvSpPr/>
          <p:nvPr/>
        </p:nvSpPr>
        <p:spPr>
          <a:xfrm>
            <a:off x="835920" y="1340640"/>
            <a:ext cx="7345080" cy="394920"/>
          </a:xfrm>
          <a:prstGeom prst="rect">
            <a:avLst/>
          </a:prstGeom>
          <a:noFill/>
          <a:ln>
            <a:noFill/>
          </a:ln>
        </p:spPr>
        <p:style>
          <a:lnRef idx="0"/>
          <a:fillRef idx="0"/>
          <a:effectRef idx="0"/>
          <a:fontRef idx="minor"/>
        </p:style>
        <p:txBody>
          <a:bodyPr lIns="90000" rIns="90000" tIns="45000" bIns="45000"/>
          <a:p>
            <a:pPr>
              <a:lnSpc>
                <a:spcPct val="100000"/>
              </a:lnSpc>
            </a:pPr>
            <a:r>
              <a:rPr b="1" lang="pt-BR" sz="2000" spc="-1" strike="noStrike">
                <a:solidFill>
                  <a:srgbClr val="000000"/>
                </a:solidFill>
                <a:latin typeface="Calibri"/>
                <a:ea typeface="DejaVu Sans"/>
              </a:rPr>
              <a:t>Vamos praticar!</a:t>
            </a:r>
            <a:endParaRPr b="0" lang="pt-BR" sz="2000" spc="-1" strike="noStrike">
              <a:latin typeface="Arial"/>
            </a:endParaRPr>
          </a:p>
        </p:txBody>
      </p:sp>
      <p:sp>
        <p:nvSpPr>
          <p:cNvPr id="323" name="CustomShape 3"/>
          <p:cNvSpPr/>
          <p:nvPr/>
        </p:nvSpPr>
        <p:spPr>
          <a:xfrm>
            <a:off x="5148000" y="3933000"/>
            <a:ext cx="503280" cy="9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4"/>
          <p:cNvSpPr/>
          <p:nvPr/>
        </p:nvSpPr>
        <p:spPr>
          <a:xfrm>
            <a:off x="728280" y="2005920"/>
            <a:ext cx="748080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Tal como no caso de Strings, em Python também usamos o operador + para indicar concatenação:</a:t>
            </a:r>
            <a:endParaRPr b="0" lang="pt-BR" sz="1800" spc="-1" strike="noStrike">
              <a:latin typeface="Arial"/>
            </a:endParaRPr>
          </a:p>
        </p:txBody>
      </p:sp>
      <p:pic>
        <p:nvPicPr>
          <p:cNvPr id="325" name="Picture 2" descr=""/>
          <p:cNvPicPr/>
          <p:nvPr/>
        </p:nvPicPr>
        <p:blipFill>
          <a:blip r:embed="rId2"/>
          <a:srcRect l="932" t="53784" r="40310" b="36988"/>
          <a:stretch/>
        </p:blipFill>
        <p:spPr>
          <a:xfrm>
            <a:off x="563400" y="3069000"/>
            <a:ext cx="7645680" cy="676440"/>
          </a:xfrm>
          <a:prstGeom prst="rect">
            <a:avLst/>
          </a:prstGeom>
          <a:ln>
            <a:noFill/>
          </a:ln>
        </p:spPr>
      </p:pic>
      <p:sp>
        <p:nvSpPr>
          <p:cNvPr id="326" name="CustomShape 5"/>
          <p:cNvSpPr/>
          <p:nvPr/>
        </p:nvSpPr>
        <p:spPr>
          <a:xfrm>
            <a:off x="603000" y="4312080"/>
            <a:ext cx="773136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 função “len” que vimos em Strings também é válida para listas e devolve o seu tamanho:</a:t>
            </a:r>
            <a:endParaRPr b="0" lang="pt-BR" sz="1800" spc="-1" strike="noStrike">
              <a:latin typeface="Arial"/>
            </a:endParaRPr>
          </a:p>
        </p:txBody>
      </p:sp>
      <p:pic>
        <p:nvPicPr>
          <p:cNvPr id="327" name="Picture 3" descr=""/>
          <p:cNvPicPr/>
          <p:nvPr/>
        </p:nvPicPr>
        <p:blipFill>
          <a:blip r:embed="rId3"/>
          <a:srcRect l="769" t="62436" r="78169" b="28499"/>
          <a:stretch/>
        </p:blipFill>
        <p:spPr>
          <a:xfrm>
            <a:off x="603000" y="5229360"/>
            <a:ext cx="2742480" cy="664200"/>
          </a:xfrm>
          <a:prstGeom prst="rect">
            <a:avLst/>
          </a:prstGeom>
          <a:ln>
            <a:noFill/>
          </a:ln>
        </p:spPr>
      </p:pic>
      <p:sp>
        <p:nvSpPr>
          <p:cNvPr id="328" name="CustomShape 6"/>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2" descr=""/>
          <p:cNvPicPr/>
          <p:nvPr/>
        </p:nvPicPr>
        <p:blipFill>
          <a:blip r:embed="rId1"/>
          <a:stretch/>
        </p:blipFill>
        <p:spPr>
          <a:xfrm>
            <a:off x="395640" y="6237360"/>
            <a:ext cx="1820160" cy="615240"/>
          </a:xfrm>
          <a:prstGeom prst="rect">
            <a:avLst/>
          </a:prstGeom>
          <a:ln>
            <a:noFill/>
          </a:ln>
        </p:spPr>
      </p:pic>
      <p:sp>
        <p:nvSpPr>
          <p:cNvPr id="330" name="CustomShape 1"/>
          <p:cNvSpPr/>
          <p:nvPr/>
        </p:nvSpPr>
        <p:spPr>
          <a:xfrm>
            <a:off x="1980000" y="859320"/>
            <a:ext cx="190584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Facilitando a vida!</a:t>
            </a:r>
            <a:endParaRPr b="0" lang="pt-BR" sz="1800" spc="-1" strike="noStrike">
              <a:latin typeface="Arial"/>
            </a:endParaRPr>
          </a:p>
          <a:p>
            <a:pPr>
              <a:lnSpc>
                <a:spcPct val="100000"/>
              </a:lnSpc>
            </a:pPr>
            <a:endParaRPr b="0" lang="pt-BR" sz="1800" spc="-1" strike="noStrike">
              <a:latin typeface="Arial"/>
            </a:endParaRPr>
          </a:p>
        </p:txBody>
      </p:sp>
      <p:sp>
        <p:nvSpPr>
          <p:cNvPr id="331" name="CustomShape 2"/>
          <p:cNvSpPr/>
          <p:nvPr/>
        </p:nvSpPr>
        <p:spPr>
          <a:xfrm>
            <a:off x="3060000" y="-171360"/>
            <a:ext cx="8064000" cy="100368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400" spc="-1" strike="noStrike">
                <a:solidFill>
                  <a:srgbClr val="000000"/>
                </a:solidFill>
                <a:latin typeface="Calibri"/>
                <a:ea typeface="DejaVu Sans"/>
              </a:rPr>
              <a:t>.</a:t>
            </a:r>
            <a:endParaRPr b="0" lang="pt-BR" sz="1400" spc="-1" strike="noStrike">
              <a:latin typeface="Arial"/>
            </a:endParaRPr>
          </a:p>
          <a:p>
            <a:pPr>
              <a:lnSpc>
                <a:spcPct val="100000"/>
              </a:lnSpc>
            </a:pPr>
            <a:endParaRPr b="0" lang="pt-BR" sz="1400" spc="-1" strike="noStrike">
              <a:latin typeface="Arial"/>
            </a:endParaRPr>
          </a:p>
        </p:txBody>
      </p:sp>
      <p:graphicFrame>
        <p:nvGraphicFramePr>
          <p:cNvPr id="332" name="Table 3"/>
          <p:cNvGraphicFramePr/>
          <p:nvPr/>
        </p:nvGraphicFramePr>
        <p:xfrm>
          <a:off x="755640" y="1412640"/>
          <a:ext cx="8064000" cy="4504680"/>
        </p:xfrm>
        <a:graphic>
          <a:graphicData uri="http://schemas.openxmlformats.org/drawingml/2006/table">
            <a:tbl>
              <a:tblPr/>
              <a:tblGrid>
                <a:gridCol w="1728000"/>
                <a:gridCol w="6336360"/>
              </a:tblGrid>
              <a:tr h="357840">
                <a:tc>
                  <a:txBody>
                    <a:bodyPr/>
                    <a:p>
                      <a:pPr>
                        <a:lnSpc>
                          <a:spcPct val="100000"/>
                        </a:lnSpc>
                      </a:pPr>
                      <a:r>
                        <a:rPr b="0" lang="pt-BR" sz="1350" spc="-1" strike="noStrike">
                          <a:solidFill>
                            <a:srgbClr val="808080"/>
                          </a:solidFill>
                          <a:latin typeface="Calibri"/>
                        </a:rPr>
                        <a:t>Métodos</a:t>
                      </a:r>
                      <a:endParaRPr b="0" lang="pt-BR" sz="1350" spc="-1" strike="noStrike">
                        <a:latin typeface="Arial"/>
                      </a:endParaRPr>
                    </a:p>
                  </a:txBody>
                  <a:tcPr marL="91440" marR="91440">
                    <a:noFill/>
                  </a:tcPr>
                </a:tc>
                <a:tc>
                  <a:txBody>
                    <a:bodyPr/>
                    <a:p>
                      <a:pPr>
                        <a:lnSpc>
                          <a:spcPct val="100000"/>
                        </a:lnSpc>
                      </a:pPr>
                      <a:r>
                        <a:rPr b="0" lang="pt-BR" sz="1350" spc="-1" strike="noStrike">
                          <a:solidFill>
                            <a:srgbClr val="808080"/>
                          </a:solidFill>
                          <a:latin typeface="Calibri"/>
                        </a:rPr>
                        <a:t>Ação</a:t>
                      </a:r>
                      <a:endParaRPr b="0" lang="pt-BR" sz="135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list.append(x)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Adiciona um item na lista.</a:t>
                      </a:r>
                      <a:endParaRPr b="0" lang="pt-BR" sz="1400" spc="-1" strike="noStrike">
                        <a:latin typeface="Arial"/>
                      </a:endParaRPr>
                    </a:p>
                  </a:txBody>
                  <a:tcPr marL="91440" marR="91440">
                    <a:noFill/>
                  </a:tcPr>
                </a:tc>
              </a:tr>
              <a:tr h="410760">
                <a:tc>
                  <a:txBody>
                    <a:bodyPr/>
                    <a:p>
                      <a:pPr>
                        <a:lnSpc>
                          <a:spcPct val="100000"/>
                        </a:lnSpc>
                      </a:pPr>
                      <a:r>
                        <a:rPr b="1" lang="pt-BR" sz="1350" spc="-1" strike="noStrike">
                          <a:solidFill>
                            <a:srgbClr val="333f4f"/>
                          </a:solidFill>
                          <a:latin typeface="Calibri"/>
                        </a:rPr>
                        <a:t>list.extend(L)</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Adiciona todos os itens da outra lista. </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list.insert(i, x) </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Insere um item x na posição i.</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list.remove(x)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o primeiro elemento com valor igual à x. e retorna um erro se não encontrar.</a:t>
                      </a:r>
                      <a:endParaRPr b="0" lang="pt-BR" sz="1400" spc="-1" strike="noStrike">
                        <a:latin typeface="Arial"/>
                      </a:endParaRPr>
                    </a:p>
                  </a:txBody>
                  <a:tcPr marL="91440" marR="91440">
                    <a:noFill/>
                  </a:tcPr>
                </a:tc>
              </a:tr>
              <a:tr h="518040">
                <a:tc>
                  <a:txBody>
                    <a:bodyPr/>
                    <a:p>
                      <a:pPr>
                        <a:lnSpc>
                          <a:spcPct val="100000"/>
                        </a:lnSpc>
                      </a:pPr>
                      <a:r>
                        <a:rPr b="1" lang="pt-BR" sz="1350" spc="-1" strike="noStrike">
                          <a:solidFill>
                            <a:srgbClr val="333f4f"/>
                          </a:solidFill>
                          <a:latin typeface="Calibri"/>
                        </a:rPr>
                        <a:t>list.pop([i])</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o item do index i e retorna o mesmo. Se o index não for especificado, list.pop() remove e retorna o ultimo elemento da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list.clear()</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Remove todos os elementos da lista, equivalente ao del 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list.index(x)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 index onde está armazenado o valor x. Retorna um erro se não encontrar.</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list.count(x)</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 número de ocorrências do valor x na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list.sort()</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Ordena a lista.</a:t>
                      </a:r>
                      <a:endParaRPr b="0" lang="pt-BR" sz="1400" spc="-1" strike="noStrike">
                        <a:latin typeface="Arial"/>
                      </a:endParaRPr>
                    </a:p>
                  </a:txBody>
                  <a:tcPr marL="91440" marR="91440">
                    <a:noFill/>
                  </a:tcPr>
                </a:tc>
              </a:tr>
              <a:tr h="357840">
                <a:tc>
                  <a:txBody>
                    <a:bodyPr/>
                    <a:p>
                      <a:pPr>
                        <a:lnSpc>
                          <a:spcPct val="100000"/>
                        </a:lnSpc>
                      </a:pPr>
                      <a:r>
                        <a:rPr b="1" lang="pt-BR" sz="1350" spc="-1" strike="noStrike">
                          <a:solidFill>
                            <a:srgbClr val="333f4f"/>
                          </a:solidFill>
                          <a:latin typeface="Calibri"/>
                        </a:rPr>
                        <a:t>list.reverse()</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Inverte o posicionamento dos valores na lista.</a:t>
                      </a:r>
                      <a:endParaRPr b="0" lang="pt-BR" sz="1400" spc="-1" strike="noStrike">
                        <a:latin typeface="Arial"/>
                      </a:endParaRPr>
                    </a:p>
                  </a:txBody>
                  <a:tcPr marL="91440" marR="91440">
                    <a:noFill/>
                  </a:tcPr>
                </a:tc>
              </a:tr>
              <a:tr h="355320">
                <a:tc>
                  <a:txBody>
                    <a:bodyPr/>
                    <a:p>
                      <a:pPr>
                        <a:lnSpc>
                          <a:spcPct val="100000"/>
                        </a:lnSpc>
                      </a:pPr>
                      <a:r>
                        <a:rPr b="1" lang="pt-BR" sz="1350" spc="-1" strike="noStrike">
                          <a:solidFill>
                            <a:srgbClr val="333f4f"/>
                          </a:solidFill>
                          <a:latin typeface="Calibri"/>
                        </a:rPr>
                        <a:t>list.copy() </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Copia a lista. Equivalente a list[:].</a:t>
                      </a:r>
                      <a:endParaRPr b="0" lang="pt-BR" sz="1400" spc="-1" strike="noStrike">
                        <a:latin typeface="Arial"/>
                      </a:endParaRPr>
                    </a:p>
                  </a:txBody>
                  <a:tcPr marL="91440" marR="91440">
                    <a:noFill/>
                  </a:tcPr>
                </a:tc>
              </a:tr>
            </a:tbl>
          </a:graphicData>
        </a:graphic>
      </p:graphicFrame>
      <p:sp>
        <p:nvSpPr>
          <p:cNvPr id="333" name="CustomShape 4"/>
          <p:cNvSpPr/>
          <p:nvPr/>
        </p:nvSpPr>
        <p:spPr>
          <a:xfrm>
            <a:off x="831240" y="766440"/>
            <a:ext cx="950400" cy="5774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561240" y="37800"/>
            <a:ext cx="8020800" cy="63864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Ranking da IEEE Spectrum revela a linguagem mais usada em 2018</a:t>
            </a:r>
            <a:endParaRPr b="0" lang="pt-BR" sz="1800" spc="-1" strike="noStrike">
              <a:latin typeface="Arial"/>
            </a:endParaRPr>
          </a:p>
          <a:p>
            <a:pPr>
              <a:lnSpc>
                <a:spcPct val="100000"/>
              </a:lnSpc>
            </a:pPr>
            <a:endParaRPr b="0" lang="pt-BR" sz="1800" spc="-1" strike="noStrike">
              <a:latin typeface="Arial"/>
            </a:endParaRPr>
          </a:p>
        </p:txBody>
      </p:sp>
      <p:pic>
        <p:nvPicPr>
          <p:cNvPr id="134" name="Imagem 5" descr=""/>
          <p:cNvPicPr/>
          <p:nvPr/>
        </p:nvPicPr>
        <p:blipFill>
          <a:blip r:embed="rId1"/>
          <a:stretch/>
        </p:blipFill>
        <p:spPr>
          <a:xfrm>
            <a:off x="7956360" y="47520"/>
            <a:ext cx="1062000" cy="449280"/>
          </a:xfrm>
          <a:prstGeom prst="rect">
            <a:avLst/>
          </a:prstGeom>
          <a:ln>
            <a:noFill/>
          </a:ln>
        </p:spPr>
      </p:pic>
      <p:pic>
        <p:nvPicPr>
          <p:cNvPr id="135" name="" descr=""/>
          <p:cNvPicPr/>
          <p:nvPr/>
        </p:nvPicPr>
        <p:blipFill>
          <a:blip r:embed="rId2"/>
          <a:stretch/>
        </p:blipFill>
        <p:spPr>
          <a:xfrm>
            <a:off x="360000" y="1116000"/>
            <a:ext cx="8461440" cy="50551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Picture 2" descr=""/>
          <p:cNvPicPr/>
          <p:nvPr/>
        </p:nvPicPr>
        <p:blipFill>
          <a:blip r:embed="rId1"/>
          <a:stretch/>
        </p:blipFill>
        <p:spPr>
          <a:xfrm>
            <a:off x="395640" y="6237360"/>
            <a:ext cx="1820160" cy="615240"/>
          </a:xfrm>
          <a:prstGeom prst="rect">
            <a:avLst/>
          </a:prstGeom>
          <a:ln>
            <a:noFill/>
          </a:ln>
        </p:spPr>
      </p:pic>
      <p:sp>
        <p:nvSpPr>
          <p:cNvPr id="335" name="CustomShape 1"/>
          <p:cNvSpPr/>
          <p:nvPr/>
        </p:nvSpPr>
        <p:spPr>
          <a:xfrm>
            <a:off x="835560" y="1305000"/>
            <a:ext cx="20581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36" name="CustomShape 2"/>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37" name="Picture 2" descr=""/>
          <p:cNvPicPr/>
          <p:nvPr/>
        </p:nvPicPr>
        <p:blipFill>
          <a:blip r:embed="rId2"/>
          <a:srcRect l="8583" t="74129" r="67404" b="11703"/>
          <a:stretch/>
        </p:blipFill>
        <p:spPr>
          <a:xfrm>
            <a:off x="2805120" y="2277000"/>
            <a:ext cx="3126240" cy="103752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Picture 2" descr=""/>
          <p:cNvPicPr/>
          <p:nvPr/>
        </p:nvPicPr>
        <p:blipFill>
          <a:blip r:embed="rId1"/>
          <a:stretch/>
        </p:blipFill>
        <p:spPr>
          <a:xfrm>
            <a:off x="395640" y="6237360"/>
            <a:ext cx="1820160" cy="615240"/>
          </a:xfrm>
          <a:prstGeom prst="rect">
            <a:avLst/>
          </a:prstGeom>
          <a:ln>
            <a:noFill/>
          </a:ln>
        </p:spPr>
      </p:pic>
      <p:sp>
        <p:nvSpPr>
          <p:cNvPr id="339" name="CustomShape 1"/>
          <p:cNvSpPr/>
          <p:nvPr/>
        </p:nvSpPr>
        <p:spPr>
          <a:xfrm>
            <a:off x="835560" y="1305000"/>
            <a:ext cx="20581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40" name="CustomShape 2"/>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41" name="Picture 2" descr=""/>
          <p:cNvPicPr/>
          <p:nvPr/>
        </p:nvPicPr>
        <p:blipFill>
          <a:blip r:embed="rId2"/>
          <a:srcRect l="8583" t="74129" r="67404" b="11703"/>
          <a:stretch/>
        </p:blipFill>
        <p:spPr>
          <a:xfrm>
            <a:off x="2805120" y="2277000"/>
            <a:ext cx="3126240" cy="1037520"/>
          </a:xfrm>
          <a:prstGeom prst="rect">
            <a:avLst/>
          </a:prstGeom>
          <a:ln>
            <a:noFill/>
          </a:ln>
        </p:spPr>
      </p:pic>
      <p:pic>
        <p:nvPicPr>
          <p:cNvPr id="342" name="Picture 3" descr=""/>
          <p:cNvPicPr/>
          <p:nvPr/>
        </p:nvPicPr>
        <p:blipFill>
          <a:blip r:embed="rId3"/>
          <a:srcRect l="8674" t="76467" r="68126" b="11614"/>
          <a:stretch/>
        </p:blipFill>
        <p:spPr>
          <a:xfrm>
            <a:off x="2805120" y="3707280"/>
            <a:ext cx="3020760" cy="87300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2" descr=""/>
          <p:cNvPicPr/>
          <p:nvPr/>
        </p:nvPicPr>
        <p:blipFill>
          <a:blip r:embed="rId1"/>
          <a:stretch/>
        </p:blipFill>
        <p:spPr>
          <a:xfrm>
            <a:off x="395640" y="6237360"/>
            <a:ext cx="1820160" cy="615240"/>
          </a:xfrm>
          <a:prstGeom prst="rect">
            <a:avLst/>
          </a:prstGeom>
          <a:ln>
            <a:noFill/>
          </a:ln>
        </p:spPr>
      </p:pic>
      <p:sp>
        <p:nvSpPr>
          <p:cNvPr id="344" name="CustomShape 1"/>
          <p:cNvSpPr/>
          <p:nvPr/>
        </p:nvSpPr>
        <p:spPr>
          <a:xfrm>
            <a:off x="835560" y="1305000"/>
            <a:ext cx="205812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Entendendo cópias!</a:t>
            </a:r>
            <a:endParaRPr b="0" lang="pt-BR" sz="1800" spc="-1" strike="noStrike">
              <a:latin typeface="Arial"/>
            </a:endParaRPr>
          </a:p>
          <a:p>
            <a:pPr>
              <a:lnSpc>
                <a:spcPct val="100000"/>
              </a:lnSpc>
            </a:pPr>
            <a:endParaRPr b="0" lang="pt-BR" sz="1800" spc="-1" strike="noStrike">
              <a:latin typeface="Arial"/>
            </a:endParaRPr>
          </a:p>
        </p:txBody>
      </p:sp>
      <p:sp>
        <p:nvSpPr>
          <p:cNvPr id="345" name="CustomShape 2"/>
          <p:cNvSpPr/>
          <p:nvPr/>
        </p:nvSpPr>
        <p:spPr>
          <a:xfrm>
            <a:off x="831240" y="766440"/>
            <a:ext cx="95040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Lista</a:t>
            </a:r>
            <a:endParaRPr b="0" lang="pt-BR" sz="3200" spc="-1" strike="noStrike">
              <a:latin typeface="Arial"/>
            </a:endParaRPr>
          </a:p>
          <a:p>
            <a:pPr>
              <a:lnSpc>
                <a:spcPct val="100000"/>
              </a:lnSpc>
            </a:pPr>
            <a:endParaRPr b="0" lang="pt-BR" sz="3200" spc="-1" strike="noStrike">
              <a:latin typeface="Arial"/>
            </a:endParaRPr>
          </a:p>
        </p:txBody>
      </p:sp>
      <p:pic>
        <p:nvPicPr>
          <p:cNvPr id="346" name="Picture 2" descr=""/>
          <p:cNvPicPr/>
          <p:nvPr/>
        </p:nvPicPr>
        <p:blipFill>
          <a:blip r:embed="rId2"/>
          <a:srcRect l="8583" t="74129" r="67404" b="11703"/>
          <a:stretch/>
        </p:blipFill>
        <p:spPr>
          <a:xfrm>
            <a:off x="2805120" y="2277000"/>
            <a:ext cx="3126240" cy="1037520"/>
          </a:xfrm>
          <a:prstGeom prst="rect">
            <a:avLst/>
          </a:prstGeom>
          <a:ln>
            <a:noFill/>
          </a:ln>
        </p:spPr>
      </p:pic>
      <p:pic>
        <p:nvPicPr>
          <p:cNvPr id="347" name="Picture 3" descr=""/>
          <p:cNvPicPr/>
          <p:nvPr/>
        </p:nvPicPr>
        <p:blipFill>
          <a:blip r:embed="rId3"/>
          <a:srcRect l="8674" t="76467" r="68126" b="11614"/>
          <a:stretch/>
        </p:blipFill>
        <p:spPr>
          <a:xfrm>
            <a:off x="2805120" y="3707280"/>
            <a:ext cx="3020760" cy="873000"/>
          </a:xfrm>
          <a:prstGeom prst="rect">
            <a:avLst/>
          </a:prstGeom>
          <a:ln>
            <a:noFill/>
          </a:ln>
        </p:spPr>
      </p:pic>
      <p:pic>
        <p:nvPicPr>
          <p:cNvPr id="348" name="Picture 4" descr=""/>
          <p:cNvPicPr/>
          <p:nvPr/>
        </p:nvPicPr>
        <p:blipFill>
          <a:blip r:embed="rId4"/>
          <a:srcRect l="8674" t="76467" r="66275" b="11614"/>
          <a:stretch/>
        </p:blipFill>
        <p:spPr>
          <a:xfrm>
            <a:off x="2805120" y="4926600"/>
            <a:ext cx="3261240" cy="87300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0" name="Picture 2" descr=""/>
          <p:cNvPicPr/>
          <p:nvPr/>
        </p:nvPicPr>
        <p:blipFill>
          <a:blip r:embed="rId1"/>
          <a:stretch/>
        </p:blipFill>
        <p:spPr>
          <a:xfrm>
            <a:off x="395640" y="6237360"/>
            <a:ext cx="1820160" cy="615240"/>
          </a:xfrm>
          <a:prstGeom prst="rect">
            <a:avLst/>
          </a:prstGeom>
          <a:ln>
            <a:noFill/>
          </a:ln>
        </p:spPr>
      </p:pic>
      <p:sp>
        <p:nvSpPr>
          <p:cNvPr id="351" name="CustomShape 2"/>
          <p:cNvSpPr/>
          <p:nvPr/>
        </p:nvSpPr>
        <p:spPr>
          <a:xfrm>
            <a:off x="835920" y="1340640"/>
            <a:ext cx="7345080" cy="252936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Vamos ver agora um novo tipo de sequência, um outro tipo de sequência padrão na linguagem: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1" lang="pt-BR" sz="2000" spc="-1" strike="noStrike">
                <a:solidFill>
                  <a:srgbClr val="000000"/>
                </a:solidFill>
                <a:latin typeface="Calibri"/>
                <a:ea typeface="DejaVu Sans"/>
              </a:rPr>
              <a:t>a tupla (tuple).</a:t>
            </a: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Uma tupla consiste em uma sequência de valores separados por vírgulas, podendo ser vista como lista em Python, com a diferença de ser imutável (assim como strings).</a:t>
            </a:r>
            <a:endParaRPr b="0" lang="pt-BR" sz="2000" spc="-1" strike="noStrike">
              <a:latin typeface="Arial"/>
            </a:endParaRPr>
          </a:p>
        </p:txBody>
      </p:sp>
      <p:sp>
        <p:nvSpPr>
          <p:cNvPr id="352" name="CustomShape 3"/>
          <p:cNvSpPr/>
          <p:nvPr/>
        </p:nvSpPr>
        <p:spPr>
          <a:xfrm>
            <a:off x="1122120" y="4653000"/>
            <a:ext cx="9032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Sintaxe:</a:t>
            </a:r>
            <a:endParaRPr b="0" lang="pt-BR" sz="1800" spc="-1" strike="noStrike">
              <a:latin typeface="Arial"/>
            </a:endParaRPr>
          </a:p>
        </p:txBody>
      </p:sp>
      <p:sp>
        <p:nvSpPr>
          <p:cNvPr id="353" name="CustomShape 4"/>
          <p:cNvSpPr/>
          <p:nvPr/>
        </p:nvSpPr>
        <p:spPr>
          <a:xfrm>
            <a:off x="3427200" y="5022360"/>
            <a:ext cx="1851120" cy="63864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3600" spc="-1" strike="noStrike">
                <a:solidFill>
                  <a:srgbClr val="2e75b6"/>
                </a:solidFill>
                <a:latin typeface="Calibri"/>
                <a:ea typeface="DejaVu Sans"/>
              </a:rPr>
              <a:t>tupla = ()</a:t>
            </a:r>
            <a:endParaRPr b="0" lang="pt-BR" sz="36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5" name="Picture 2" descr=""/>
          <p:cNvPicPr/>
          <p:nvPr/>
        </p:nvPicPr>
        <p:blipFill>
          <a:blip r:embed="rId1"/>
          <a:stretch/>
        </p:blipFill>
        <p:spPr>
          <a:xfrm>
            <a:off x="395640" y="6237360"/>
            <a:ext cx="1820160" cy="615240"/>
          </a:xfrm>
          <a:prstGeom prst="rect">
            <a:avLst/>
          </a:prstGeom>
          <a:ln>
            <a:noFill/>
          </a:ln>
        </p:spPr>
      </p:pic>
      <p:sp>
        <p:nvSpPr>
          <p:cNvPr id="356" name="CustomShape 2"/>
          <p:cNvSpPr/>
          <p:nvPr/>
        </p:nvSpPr>
        <p:spPr>
          <a:xfrm>
            <a:off x="835920" y="1340640"/>
            <a:ext cx="7345080" cy="28332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Uma das grandes utilidades das Tuplas é para a representação de valores constante, alem disso elas podem ser usadas de diversas formas: pares ordenados (x, y), registros de funcionário extraídos uma base de dados, etc.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Um ponto interessante é a criação de tuplas contendo 0 ou 1 itens: a sintaxe usa certos truques para acomodar estes casos. No caso das Tuplas vazias, um par de parênteses vazios é o necessário para construí-la; uma tupla unitária é construída por um único valor e uma vírgula entre parênteses (não basta colocar um único valor entre parênteses). Um pouco estranho, mas é assim que funciona:</a:t>
            </a:r>
            <a:endParaRPr b="0" lang="pt-BR"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58" name="Picture 2" descr=""/>
          <p:cNvPicPr/>
          <p:nvPr/>
        </p:nvPicPr>
        <p:blipFill>
          <a:blip r:embed="rId1"/>
          <a:stretch/>
        </p:blipFill>
        <p:spPr>
          <a:xfrm>
            <a:off x="395640" y="6237360"/>
            <a:ext cx="1820160" cy="615240"/>
          </a:xfrm>
          <a:prstGeom prst="rect">
            <a:avLst/>
          </a:prstGeom>
          <a:ln>
            <a:noFill/>
          </a:ln>
        </p:spPr>
      </p:pic>
      <p:sp>
        <p:nvSpPr>
          <p:cNvPr id="359" name="CustomShape 2"/>
          <p:cNvSpPr/>
          <p:nvPr/>
        </p:nvSpPr>
        <p:spPr>
          <a:xfrm>
            <a:off x="835920" y="1340640"/>
            <a:ext cx="7345080" cy="28332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Uma das grandes utilidades das Tuplas é para a representação de valores constante, alem disso elas podem ser usadas de diversas formas: pares ordenados (x, y), registros de funcionário extraídos uma base de dados, etc.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Um ponto interessante é a criação de tuplas contendo 0 ou 1 itens: a sintaxe usa certos truques para acomodar estes casos. No caso das Tuplas vazias, um par de parênteses vazios é o necessário para construí-la; uma tupla unitária é construída por um único valor e uma vírgula entre parênteses (não basta colocar um único valor entre parênteses). Um pouco estranho, mas é assim que funciona:</a:t>
            </a:r>
            <a:endParaRPr b="0" lang="pt-BR" sz="1800" spc="-1" strike="noStrike">
              <a:latin typeface="Arial"/>
            </a:endParaRPr>
          </a:p>
        </p:txBody>
      </p:sp>
      <p:pic>
        <p:nvPicPr>
          <p:cNvPr id="360" name="Picture 2" descr=""/>
          <p:cNvPicPr/>
          <p:nvPr/>
        </p:nvPicPr>
        <p:blipFill>
          <a:blip r:embed="rId2"/>
          <a:srcRect l="3774" t="19336" r="70785" b="56929"/>
          <a:stretch/>
        </p:blipFill>
        <p:spPr>
          <a:xfrm>
            <a:off x="2627640" y="4365000"/>
            <a:ext cx="3312360" cy="173700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2" name="Picture 2" descr=""/>
          <p:cNvPicPr/>
          <p:nvPr/>
        </p:nvPicPr>
        <p:blipFill>
          <a:blip r:embed="rId1"/>
          <a:stretch/>
        </p:blipFill>
        <p:spPr>
          <a:xfrm>
            <a:off x="395640" y="6237360"/>
            <a:ext cx="1820160" cy="615240"/>
          </a:xfrm>
          <a:prstGeom prst="rect">
            <a:avLst/>
          </a:prstGeom>
          <a:ln>
            <a:noFill/>
          </a:ln>
        </p:spPr>
      </p:pic>
      <p:sp>
        <p:nvSpPr>
          <p:cNvPr id="363" name="CustomShape 2"/>
          <p:cNvSpPr/>
          <p:nvPr/>
        </p:nvSpPr>
        <p:spPr>
          <a:xfrm>
            <a:off x="835920" y="1769040"/>
            <a:ext cx="734508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tuplas também suportam acesso aos valores através dos índices e maior parte das operações das listas, como fatiamento. Podemos utilizá-las também com o for:</a:t>
            </a:r>
            <a:endParaRPr b="0" lang="pt-BR" sz="18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5" name="Picture 2" descr=""/>
          <p:cNvPicPr/>
          <p:nvPr/>
        </p:nvPicPr>
        <p:blipFill>
          <a:blip r:embed="rId1"/>
          <a:stretch/>
        </p:blipFill>
        <p:spPr>
          <a:xfrm>
            <a:off x="395640" y="6237360"/>
            <a:ext cx="1820160" cy="615240"/>
          </a:xfrm>
          <a:prstGeom prst="rect">
            <a:avLst/>
          </a:prstGeom>
          <a:ln>
            <a:noFill/>
          </a:ln>
        </p:spPr>
      </p:pic>
      <p:sp>
        <p:nvSpPr>
          <p:cNvPr id="366" name="CustomShape 2"/>
          <p:cNvSpPr/>
          <p:nvPr/>
        </p:nvSpPr>
        <p:spPr>
          <a:xfrm>
            <a:off x="835920" y="1769040"/>
            <a:ext cx="734508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tuplas também suportam acesso aos valores através dos índices e maior parte das operações das listas, como fatiamento. Podemos utilizá-las também com o for:</a:t>
            </a:r>
            <a:endParaRPr b="0" lang="pt-BR" sz="1800" spc="-1" strike="noStrike">
              <a:latin typeface="Arial"/>
            </a:endParaRPr>
          </a:p>
        </p:txBody>
      </p:sp>
      <p:pic>
        <p:nvPicPr>
          <p:cNvPr id="367" name="Picture 3" descr=""/>
          <p:cNvPicPr/>
          <p:nvPr/>
        </p:nvPicPr>
        <p:blipFill>
          <a:blip r:embed="rId2"/>
          <a:srcRect l="3934" t="43597" r="63956" b="20384"/>
          <a:stretch/>
        </p:blipFill>
        <p:spPr>
          <a:xfrm>
            <a:off x="2195640" y="3097080"/>
            <a:ext cx="4179240" cy="263556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69" name="Picture 2" descr=""/>
          <p:cNvPicPr/>
          <p:nvPr/>
        </p:nvPicPr>
        <p:blipFill>
          <a:blip r:embed="rId1"/>
          <a:stretch/>
        </p:blipFill>
        <p:spPr>
          <a:xfrm>
            <a:off x="395640" y="6237360"/>
            <a:ext cx="1820160" cy="615240"/>
          </a:xfrm>
          <a:prstGeom prst="rect">
            <a:avLst/>
          </a:prstGeom>
          <a:ln>
            <a:noFill/>
          </a:ln>
        </p:spPr>
      </p:pic>
      <p:sp>
        <p:nvSpPr>
          <p:cNvPr id="370" name="CustomShape 2"/>
          <p:cNvSpPr/>
          <p:nvPr/>
        </p:nvSpPr>
        <p:spPr>
          <a:xfrm>
            <a:off x="835920" y="1340640"/>
            <a:ext cx="7345080" cy="31075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permite operações chamadas de empacotamento e desempacotamento. O empacotamento acontece como no exemplo: t = 12345, 54321, 'python!'.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Os valores 12345, 54321, 'python!' são empacotados na tupla t.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Já o desempacotamento acontece como neste caso: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a, b = 10, 20.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Para funcionar, é necessário que a lista de variáveis do lado esquerdo tenha o mesmo comprimento da sequência à direita.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Sendo assim, a atribuição múltipla é um caso de empacotamento de tupla e desempacotamento de sequência. Ainda é possível fazer trocas rapidamento dos valores das variáveis:</a:t>
            </a:r>
            <a:endParaRPr b="0" lang="pt-BR" sz="18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2" name="Picture 2" descr=""/>
          <p:cNvPicPr/>
          <p:nvPr/>
        </p:nvPicPr>
        <p:blipFill>
          <a:blip r:embed="rId1"/>
          <a:stretch/>
        </p:blipFill>
        <p:spPr>
          <a:xfrm>
            <a:off x="395640" y="6237360"/>
            <a:ext cx="1820160" cy="615240"/>
          </a:xfrm>
          <a:prstGeom prst="rect">
            <a:avLst/>
          </a:prstGeom>
          <a:ln>
            <a:noFill/>
          </a:ln>
        </p:spPr>
      </p:pic>
      <p:sp>
        <p:nvSpPr>
          <p:cNvPr id="373" name="CustomShape 2"/>
          <p:cNvSpPr/>
          <p:nvPr/>
        </p:nvSpPr>
        <p:spPr>
          <a:xfrm>
            <a:off x="835920" y="1340640"/>
            <a:ext cx="7345080" cy="31075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permite operações chamadas de empacotamento e desempacotamento. O empacotamento acontece como no exemplo: t = 12345, 54321, 'python!'.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Os valores 12345, 54321, 'python!' são empacotados na tupla t.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Já o desempacotamento acontece como neste caso: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a, b = 10, 20.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Para funcionar, é necessário que a lista de variáveis do lado esquerdo tenha o mesmo comprimento da sequência à direita. </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Sendo assim, a atribuição múltipla é um caso de empacotamento de tupla e desempacotamento de sequência. Ainda é possível fazer trocas rapidamento dos valores das variáveis:</a:t>
            </a:r>
            <a:endParaRPr b="0" lang="pt-BR" sz="1800" spc="-1" strike="noStrike">
              <a:latin typeface="Arial"/>
            </a:endParaRPr>
          </a:p>
        </p:txBody>
      </p:sp>
      <p:pic>
        <p:nvPicPr>
          <p:cNvPr id="374" name="Picture 2" descr=""/>
          <p:cNvPicPr/>
          <p:nvPr/>
        </p:nvPicPr>
        <p:blipFill>
          <a:blip r:embed="rId2"/>
          <a:srcRect l="183" t="63789" r="79935" b="11703"/>
          <a:stretch/>
        </p:blipFill>
        <p:spPr>
          <a:xfrm>
            <a:off x="2915640" y="4581000"/>
            <a:ext cx="2589120" cy="179388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93800" y="5296680"/>
            <a:ext cx="7887600" cy="100440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6000" spc="-1" strike="noStrike">
                <a:solidFill>
                  <a:srgbClr val="0070c0"/>
                </a:solidFill>
                <a:latin typeface="Calibri"/>
                <a:ea typeface="DejaVu Sans"/>
              </a:rPr>
              <a:t>print</a:t>
            </a:r>
            <a:r>
              <a:rPr b="0" lang="pt-BR" sz="6000" spc="-1" strike="noStrike">
                <a:solidFill>
                  <a:srgbClr val="000000"/>
                </a:solidFill>
                <a:latin typeface="Calibri"/>
                <a:ea typeface="DejaVu Sans"/>
              </a:rPr>
              <a:t> (</a:t>
            </a:r>
            <a:r>
              <a:rPr b="0" lang="pt-BR" sz="6000" spc="-1" strike="noStrike">
                <a:solidFill>
                  <a:srgbClr val="00b050"/>
                </a:solidFill>
                <a:latin typeface="Calibri"/>
                <a:ea typeface="DejaVu Sans"/>
              </a:rPr>
              <a:t>“Vamos começar”</a:t>
            </a:r>
            <a:r>
              <a:rPr b="0" lang="pt-BR" sz="6000" spc="-1" strike="noStrike">
                <a:solidFill>
                  <a:srgbClr val="000000"/>
                </a:solidFill>
                <a:latin typeface="Calibri"/>
                <a:ea typeface="DejaVu Sans"/>
              </a:rPr>
              <a:t>)</a:t>
            </a:r>
            <a:endParaRPr b="0" lang="pt-BR" sz="6000" spc="-1" strike="noStrike">
              <a:latin typeface="Arial"/>
            </a:endParaRPr>
          </a:p>
        </p:txBody>
      </p:sp>
      <p:pic>
        <p:nvPicPr>
          <p:cNvPr id="137" name="Imagem 4" descr=""/>
          <p:cNvPicPr/>
          <p:nvPr/>
        </p:nvPicPr>
        <p:blipFill>
          <a:blip r:embed="rId1"/>
          <a:stretch/>
        </p:blipFill>
        <p:spPr>
          <a:xfrm>
            <a:off x="0" y="1493640"/>
            <a:ext cx="9143280" cy="38696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6" name="Picture 2" descr=""/>
          <p:cNvPicPr/>
          <p:nvPr/>
        </p:nvPicPr>
        <p:blipFill>
          <a:blip r:embed="rId1"/>
          <a:stretch/>
        </p:blipFill>
        <p:spPr>
          <a:xfrm>
            <a:off x="395640" y="6237360"/>
            <a:ext cx="1820160" cy="615240"/>
          </a:xfrm>
          <a:prstGeom prst="rect">
            <a:avLst/>
          </a:prstGeom>
          <a:ln>
            <a:noFill/>
          </a:ln>
        </p:spPr>
      </p:pic>
      <p:sp>
        <p:nvSpPr>
          <p:cNvPr id="377" name="CustomShape 2"/>
          <p:cNvSpPr/>
          <p:nvPr/>
        </p:nvSpPr>
        <p:spPr>
          <a:xfrm>
            <a:off x="898920" y="1484640"/>
            <a:ext cx="7345080" cy="12481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apartir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79" name="Picture 2" descr=""/>
          <p:cNvPicPr/>
          <p:nvPr/>
        </p:nvPicPr>
        <p:blipFill>
          <a:blip r:embed="rId1"/>
          <a:stretch/>
        </p:blipFill>
        <p:spPr>
          <a:xfrm>
            <a:off x="395640" y="6237360"/>
            <a:ext cx="1820160" cy="615240"/>
          </a:xfrm>
          <a:prstGeom prst="rect">
            <a:avLst/>
          </a:prstGeom>
          <a:ln>
            <a:noFill/>
          </a:ln>
        </p:spPr>
      </p:pic>
      <p:sp>
        <p:nvSpPr>
          <p:cNvPr id="380" name="CustomShape 2"/>
          <p:cNvSpPr/>
          <p:nvPr/>
        </p:nvSpPr>
        <p:spPr>
          <a:xfrm>
            <a:off x="898920" y="1484640"/>
            <a:ext cx="7345080" cy="12481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apartir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81" name="Picture 2" descr=""/>
          <p:cNvPicPr/>
          <p:nvPr/>
        </p:nvPicPr>
        <p:blipFill>
          <a:blip r:embed="rId2"/>
          <a:srcRect l="299" t="72215" r="78026" b="12042"/>
          <a:stretch/>
        </p:blipFill>
        <p:spPr>
          <a:xfrm>
            <a:off x="3276000" y="2925000"/>
            <a:ext cx="2822040" cy="115236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83" name="Picture 2" descr=""/>
          <p:cNvPicPr/>
          <p:nvPr/>
        </p:nvPicPr>
        <p:blipFill>
          <a:blip r:embed="rId1"/>
          <a:stretch/>
        </p:blipFill>
        <p:spPr>
          <a:xfrm>
            <a:off x="395640" y="6237360"/>
            <a:ext cx="1820160" cy="615240"/>
          </a:xfrm>
          <a:prstGeom prst="rect">
            <a:avLst/>
          </a:prstGeom>
          <a:ln>
            <a:noFill/>
          </a:ln>
        </p:spPr>
      </p:pic>
      <p:sp>
        <p:nvSpPr>
          <p:cNvPr id="384" name="CustomShape 2"/>
          <p:cNvSpPr/>
          <p:nvPr/>
        </p:nvSpPr>
        <p:spPr>
          <a:xfrm>
            <a:off x="898920" y="1484640"/>
            <a:ext cx="7345080" cy="12481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apartir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85" name="Picture 2" descr=""/>
          <p:cNvPicPr/>
          <p:nvPr/>
        </p:nvPicPr>
        <p:blipFill>
          <a:blip r:embed="rId2"/>
          <a:srcRect l="299" t="72215" r="78026" b="12042"/>
          <a:stretch/>
        </p:blipFill>
        <p:spPr>
          <a:xfrm>
            <a:off x="3276000" y="2925000"/>
            <a:ext cx="2822040" cy="1152360"/>
          </a:xfrm>
          <a:prstGeom prst="rect">
            <a:avLst/>
          </a:prstGeom>
          <a:ln>
            <a:noFill/>
          </a:ln>
        </p:spPr>
      </p:pic>
      <p:sp>
        <p:nvSpPr>
          <p:cNvPr id="386" name="CustomShape 3"/>
          <p:cNvSpPr/>
          <p:nvPr/>
        </p:nvSpPr>
        <p:spPr>
          <a:xfrm>
            <a:off x="716040" y="4365000"/>
            <a:ext cx="777600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Mesmo que não possamos fazer alterações na tupla depois de criá-la, podemos concatená-las... mas saiba que isso gera novas tuplas:</a:t>
            </a:r>
            <a:endParaRPr b="0" lang="pt-BR"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88" name="Picture 2" descr=""/>
          <p:cNvPicPr/>
          <p:nvPr/>
        </p:nvPicPr>
        <p:blipFill>
          <a:blip r:embed="rId1"/>
          <a:stretch/>
        </p:blipFill>
        <p:spPr>
          <a:xfrm>
            <a:off x="395640" y="6237360"/>
            <a:ext cx="1820160" cy="615240"/>
          </a:xfrm>
          <a:prstGeom prst="rect">
            <a:avLst/>
          </a:prstGeom>
          <a:ln>
            <a:noFill/>
          </a:ln>
        </p:spPr>
      </p:pic>
      <p:sp>
        <p:nvSpPr>
          <p:cNvPr id="389" name="CustomShape 2"/>
          <p:cNvSpPr/>
          <p:nvPr/>
        </p:nvSpPr>
        <p:spPr>
          <a:xfrm>
            <a:off x="898920" y="1484640"/>
            <a:ext cx="7345080" cy="124812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Também podemos criar tuplas a apartir de listas, usando a função </a:t>
            </a:r>
            <a:endParaRPr b="0" lang="pt-BR" sz="1800" spc="-1" strike="noStrike">
              <a:latin typeface="Arial"/>
            </a:endParaRPr>
          </a:p>
          <a:p>
            <a:pPr>
              <a:lnSpc>
                <a:spcPct val="100000"/>
              </a:lnSpc>
            </a:pPr>
            <a:endParaRPr b="0" lang="pt-BR" sz="1800" spc="-1" strike="noStrike">
              <a:latin typeface="Arial"/>
            </a:endParaRPr>
          </a:p>
          <a:p>
            <a:pPr algn="ctr">
              <a:lnSpc>
                <a:spcPct val="100000"/>
              </a:lnSpc>
            </a:pPr>
            <a:r>
              <a:rPr b="0" lang="pt-BR" sz="4000" spc="-1" strike="noStrike">
                <a:solidFill>
                  <a:srgbClr val="2e75b6"/>
                </a:solidFill>
                <a:latin typeface="Calibri"/>
                <a:ea typeface="DejaVu Sans"/>
              </a:rPr>
              <a:t>tuple()</a:t>
            </a:r>
            <a:endParaRPr b="0" lang="pt-BR" sz="4000" spc="-1" strike="noStrike">
              <a:latin typeface="Arial"/>
            </a:endParaRPr>
          </a:p>
        </p:txBody>
      </p:sp>
      <p:pic>
        <p:nvPicPr>
          <p:cNvPr id="390" name="Picture 2" descr=""/>
          <p:cNvPicPr/>
          <p:nvPr/>
        </p:nvPicPr>
        <p:blipFill>
          <a:blip r:embed="rId2"/>
          <a:srcRect l="299" t="72215" r="78026" b="12042"/>
          <a:stretch/>
        </p:blipFill>
        <p:spPr>
          <a:xfrm>
            <a:off x="3276000" y="2925000"/>
            <a:ext cx="2822040" cy="1152360"/>
          </a:xfrm>
          <a:prstGeom prst="rect">
            <a:avLst/>
          </a:prstGeom>
          <a:ln>
            <a:noFill/>
          </a:ln>
        </p:spPr>
      </p:pic>
      <p:sp>
        <p:nvSpPr>
          <p:cNvPr id="391" name="CustomShape 3"/>
          <p:cNvSpPr/>
          <p:nvPr/>
        </p:nvSpPr>
        <p:spPr>
          <a:xfrm>
            <a:off x="716040" y="4365000"/>
            <a:ext cx="777600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Mesmo que não possamos fazer alterações na tupla depois de criá-la, podemos concatená-las... mas saiba que isso gera novas tuplas:</a:t>
            </a:r>
            <a:endParaRPr b="0" lang="pt-BR" sz="1800" spc="-1" strike="noStrike">
              <a:latin typeface="Arial"/>
            </a:endParaRPr>
          </a:p>
        </p:txBody>
      </p:sp>
      <p:pic>
        <p:nvPicPr>
          <p:cNvPr id="392" name="Picture 3" descr=""/>
          <p:cNvPicPr/>
          <p:nvPr/>
        </p:nvPicPr>
        <p:blipFill>
          <a:blip r:embed="rId3"/>
          <a:srcRect l="670" t="71683" r="76717" b="11924"/>
          <a:stretch/>
        </p:blipFill>
        <p:spPr>
          <a:xfrm>
            <a:off x="3276000" y="5085360"/>
            <a:ext cx="2944440" cy="120024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94" name="Picture 2" descr=""/>
          <p:cNvPicPr/>
          <p:nvPr/>
        </p:nvPicPr>
        <p:blipFill>
          <a:blip r:embed="rId1"/>
          <a:stretch/>
        </p:blipFill>
        <p:spPr>
          <a:xfrm>
            <a:off x="395640" y="6237360"/>
            <a:ext cx="1820160" cy="615240"/>
          </a:xfrm>
          <a:prstGeom prst="rect">
            <a:avLst/>
          </a:prstGeom>
          <a:ln>
            <a:noFill/>
          </a:ln>
        </p:spPr>
      </p:pic>
      <p:sp>
        <p:nvSpPr>
          <p:cNvPr id="395" name="CustomShape 2"/>
          <p:cNvSpPr/>
          <p:nvPr/>
        </p:nvSpPr>
        <p:spPr>
          <a:xfrm>
            <a:off x="919440" y="1514520"/>
            <a:ext cx="7345080" cy="91296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IMPORTANTE</a:t>
            </a:r>
            <a:r>
              <a:rPr b="0" lang="pt-BR" sz="1800" spc="-1" strike="noStrike">
                <a:solidFill>
                  <a:srgbClr val="000000"/>
                </a:solidFill>
                <a:latin typeface="Calibri"/>
                <a:ea typeface="DejaVu Sans"/>
              </a:rPr>
              <a:t>: Tuplas podem conter objetos que podem ser alterados, mas as alterações nesses objetos não são consideradas mudanças na tupla em si, como no exemplo:</a:t>
            </a:r>
            <a:endParaRPr b="0" lang="pt-BR" sz="18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832320" y="766440"/>
            <a:ext cx="126288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Tuplas</a:t>
            </a:r>
            <a:endParaRPr b="0" lang="pt-BR" sz="3200" spc="-1" strike="noStrike">
              <a:latin typeface="Arial"/>
            </a:endParaRPr>
          </a:p>
          <a:p>
            <a:pPr>
              <a:lnSpc>
                <a:spcPct val="100000"/>
              </a:lnSpc>
            </a:pPr>
            <a:endParaRPr b="0" lang="pt-BR" sz="3200" spc="-1" strike="noStrike">
              <a:latin typeface="Arial"/>
            </a:endParaRPr>
          </a:p>
        </p:txBody>
      </p:sp>
      <p:pic>
        <p:nvPicPr>
          <p:cNvPr id="397" name="Picture 2" descr=""/>
          <p:cNvPicPr/>
          <p:nvPr/>
        </p:nvPicPr>
        <p:blipFill>
          <a:blip r:embed="rId1"/>
          <a:stretch/>
        </p:blipFill>
        <p:spPr>
          <a:xfrm>
            <a:off x="395640" y="6237360"/>
            <a:ext cx="1820160" cy="615240"/>
          </a:xfrm>
          <a:prstGeom prst="rect">
            <a:avLst/>
          </a:prstGeom>
          <a:ln>
            <a:noFill/>
          </a:ln>
        </p:spPr>
      </p:pic>
      <p:sp>
        <p:nvSpPr>
          <p:cNvPr id="398" name="CustomShape 2"/>
          <p:cNvSpPr/>
          <p:nvPr/>
        </p:nvSpPr>
        <p:spPr>
          <a:xfrm>
            <a:off x="919440" y="1514520"/>
            <a:ext cx="7345080" cy="91296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IMPORTANTE</a:t>
            </a:r>
            <a:r>
              <a:rPr b="0" lang="pt-BR" sz="1800" spc="-1" strike="noStrike">
                <a:solidFill>
                  <a:srgbClr val="000000"/>
                </a:solidFill>
                <a:latin typeface="Calibri"/>
                <a:ea typeface="DejaVu Sans"/>
              </a:rPr>
              <a:t>: Tuplas podem conter objetos que podem ser alterados, mas as alterações nesses objetos não são consideradas mudanças na tupla em si, como no exemplo:</a:t>
            </a:r>
            <a:endParaRPr b="0" lang="pt-BR" sz="1800" spc="-1" strike="noStrike">
              <a:latin typeface="Arial"/>
            </a:endParaRPr>
          </a:p>
        </p:txBody>
      </p:sp>
      <p:pic>
        <p:nvPicPr>
          <p:cNvPr id="399" name="Picture 2" descr=""/>
          <p:cNvPicPr/>
          <p:nvPr/>
        </p:nvPicPr>
        <p:blipFill>
          <a:blip r:embed="rId2"/>
          <a:srcRect l="562" t="47549" r="56920" b="10797"/>
          <a:stretch/>
        </p:blipFill>
        <p:spPr>
          <a:xfrm>
            <a:off x="2029680" y="2709000"/>
            <a:ext cx="5533200" cy="3047400"/>
          </a:xfrm>
          <a:prstGeom prst="rect">
            <a:avLst/>
          </a:prstGeom>
          <a:ln>
            <a:noFill/>
          </a:ln>
        </p:spPr>
      </p:pic>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840600" y="766440"/>
            <a:ext cx="283716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01" name="Picture 2" descr=""/>
          <p:cNvPicPr/>
          <p:nvPr/>
        </p:nvPicPr>
        <p:blipFill>
          <a:blip r:embed="rId1"/>
          <a:stretch/>
        </p:blipFill>
        <p:spPr>
          <a:xfrm>
            <a:off x="395640" y="6237360"/>
            <a:ext cx="1820160" cy="615240"/>
          </a:xfrm>
          <a:prstGeom prst="rect">
            <a:avLst/>
          </a:prstGeom>
          <a:ln>
            <a:noFill/>
          </a:ln>
        </p:spPr>
      </p:pic>
      <p:sp>
        <p:nvSpPr>
          <p:cNvPr id="402" name="CustomShape 2"/>
          <p:cNvSpPr/>
          <p:nvPr/>
        </p:nvSpPr>
        <p:spPr>
          <a:xfrm>
            <a:off x="801720" y="1484640"/>
            <a:ext cx="7920000" cy="344412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4 - Faça um programa que leia 5 números e informe o maior número. </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5 - Desenvolva um gerador de tabuada, capaz de gerar a tabuada de qualquer número inteiro entre 1 a 10. O usuário deve informar de qual numero ele deseja ver a tabuada. A saída deve ser conforme o exemplo abaixo: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Tabuada de 5: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1 = 5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2 = 10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5 X 10 = 50 </a:t>
            </a:r>
            <a:endParaRPr b="0" lang="pt-BR" sz="200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840600" y="766440"/>
            <a:ext cx="283716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04" name="Picture 2" descr=""/>
          <p:cNvPicPr/>
          <p:nvPr/>
        </p:nvPicPr>
        <p:blipFill>
          <a:blip r:embed="rId1"/>
          <a:stretch/>
        </p:blipFill>
        <p:spPr>
          <a:xfrm>
            <a:off x="395640" y="6237360"/>
            <a:ext cx="1820160" cy="615240"/>
          </a:xfrm>
          <a:prstGeom prst="rect">
            <a:avLst/>
          </a:prstGeom>
          <a:ln>
            <a:noFill/>
          </a:ln>
        </p:spPr>
      </p:pic>
      <p:sp>
        <p:nvSpPr>
          <p:cNvPr id="405" name="CustomShape 2"/>
          <p:cNvSpPr/>
          <p:nvPr/>
        </p:nvSpPr>
        <p:spPr>
          <a:xfrm>
            <a:off x="801720" y="1484640"/>
            <a:ext cx="7920000" cy="222444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000000"/>
                </a:solidFill>
                <a:latin typeface="Calibri"/>
                <a:ea typeface="DejaVu Sans"/>
              </a:rPr>
              <a:t>6 - Monte um programa onde o usuário entra com 1 número decimal e o programa imprime a conversão em Binário, Hexadecimal, Octal e Caractere da tabela ASCII . </a:t>
            </a:r>
            <a:endParaRPr b="0" lang="pt-BR" sz="2000" spc="-1" strike="noStrike">
              <a:latin typeface="Arial"/>
            </a:endParaRPr>
          </a:p>
          <a:p>
            <a:pPr>
              <a:lnSpc>
                <a:spcPct val="100000"/>
              </a:lnSpc>
            </a:pPr>
            <a:r>
              <a:rPr b="1" lang="pt-BR" sz="2000" spc="-1" strike="noStrike">
                <a:solidFill>
                  <a:srgbClr val="000000"/>
                </a:solidFill>
                <a:latin typeface="Calibri"/>
                <a:ea typeface="DejaVu Sans"/>
              </a:rPr>
              <a:t>Entrada:</a:t>
            </a:r>
            <a:r>
              <a:rPr b="0" lang="pt-BR" sz="2000" spc="-1" strike="noStrike">
                <a:solidFill>
                  <a:srgbClr val="000000"/>
                </a:solidFill>
                <a:latin typeface="Calibri"/>
                <a:ea typeface="DejaVu Sans"/>
              </a:rPr>
              <a:t>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65</a:t>
            </a:r>
            <a:endParaRPr b="0" lang="pt-BR" sz="2000" spc="-1" strike="noStrike">
              <a:latin typeface="Arial"/>
            </a:endParaRPr>
          </a:p>
          <a:p>
            <a:pPr>
              <a:lnSpc>
                <a:spcPct val="100000"/>
              </a:lnSpc>
            </a:pPr>
            <a:r>
              <a:rPr b="1" lang="pt-BR" sz="2000" spc="-1" strike="noStrike">
                <a:solidFill>
                  <a:srgbClr val="000000"/>
                </a:solidFill>
                <a:latin typeface="Calibri"/>
                <a:ea typeface="DejaVu Sans"/>
              </a:rPr>
              <a:t>Saída:  </a:t>
            </a:r>
            <a:endParaRPr b="0" lang="pt-BR" sz="2000" spc="-1" strike="noStrike">
              <a:latin typeface="Arial"/>
            </a:endParaRPr>
          </a:p>
          <a:p>
            <a:pPr>
              <a:lnSpc>
                <a:spcPct val="100000"/>
              </a:lnSpc>
            </a:pPr>
            <a:r>
              <a:rPr b="0" lang="pt-BR" sz="2000" spc="-1" strike="noStrike">
                <a:solidFill>
                  <a:srgbClr val="000000"/>
                </a:solidFill>
                <a:latin typeface="Calibri"/>
                <a:ea typeface="DejaVu Sans"/>
              </a:rPr>
              <a:t>“</a:t>
            </a:r>
            <a:r>
              <a:rPr b="0" lang="pt-BR" sz="2000" spc="-1" strike="noStrike">
                <a:solidFill>
                  <a:srgbClr val="000000"/>
                </a:solidFill>
                <a:latin typeface="Calibri"/>
                <a:ea typeface="DejaVu Sans"/>
              </a:rPr>
              <a:t>Bin: 1000001, Hex: 41, Oct: 101, Caractere: A” </a:t>
            </a:r>
            <a:endParaRPr b="0" lang="pt-BR" sz="20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834840" y="766440"/>
            <a:ext cx="20750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07" name="Picture 2" descr=""/>
          <p:cNvPicPr/>
          <p:nvPr/>
        </p:nvPicPr>
        <p:blipFill>
          <a:blip r:embed="rId1"/>
          <a:stretch/>
        </p:blipFill>
        <p:spPr>
          <a:xfrm>
            <a:off x="395640" y="6237360"/>
            <a:ext cx="1820160" cy="615240"/>
          </a:xfrm>
          <a:prstGeom prst="rect">
            <a:avLst/>
          </a:prstGeom>
          <a:ln>
            <a:noFill/>
          </a:ln>
        </p:spPr>
      </p:pic>
      <p:sp>
        <p:nvSpPr>
          <p:cNvPr id="408" name="CustomShape 2"/>
          <p:cNvSpPr/>
          <p:nvPr/>
        </p:nvSpPr>
        <p:spPr>
          <a:xfrm>
            <a:off x="834120" y="4221000"/>
            <a:ext cx="9032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Sintaxe:</a:t>
            </a:r>
            <a:endParaRPr b="0" lang="pt-BR" sz="1800" spc="-1" strike="noStrike">
              <a:latin typeface="Arial"/>
            </a:endParaRPr>
          </a:p>
        </p:txBody>
      </p:sp>
      <p:sp>
        <p:nvSpPr>
          <p:cNvPr id="409" name="CustomShape 3"/>
          <p:cNvSpPr/>
          <p:nvPr/>
        </p:nvSpPr>
        <p:spPr>
          <a:xfrm>
            <a:off x="3144960" y="4911120"/>
            <a:ext cx="2856960" cy="63864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3600" spc="-1" strike="noStrike">
                <a:solidFill>
                  <a:srgbClr val="2e75b6"/>
                </a:solidFill>
                <a:latin typeface="Calibri"/>
                <a:ea typeface="DejaVu Sans"/>
              </a:rPr>
              <a:t>dicionario = { }</a:t>
            </a:r>
            <a:endParaRPr b="0" lang="pt-BR" sz="3600" spc="-1" strike="noStrike">
              <a:latin typeface="Arial"/>
            </a:endParaRPr>
          </a:p>
        </p:txBody>
      </p:sp>
      <p:sp>
        <p:nvSpPr>
          <p:cNvPr id="410" name="CustomShape 4"/>
          <p:cNvSpPr/>
          <p:nvPr/>
        </p:nvSpPr>
        <p:spPr>
          <a:xfrm>
            <a:off x="683640" y="1556640"/>
            <a:ext cx="7848000" cy="20710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Outra sequência de dados muito útil embutida em Python é o dicionário, cujo tipo é:</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 </a:t>
            </a:r>
            <a:r>
              <a:rPr b="0" lang="pt-BR" sz="4000" spc="-1" strike="noStrike">
                <a:solidFill>
                  <a:srgbClr val="535353"/>
                </a:solidFill>
                <a:latin typeface="Calibri"/>
                <a:ea typeface="DejaVu Sans"/>
              </a:rPr>
              <a:t>dict</a:t>
            </a:r>
            <a:endParaRPr b="0" lang="pt-BR" sz="4000" spc="-1" strike="noStrike">
              <a:latin typeface="Arial"/>
            </a:endParaRPr>
          </a:p>
          <a:p>
            <a:pPr>
              <a:lnSpc>
                <a:spcPct val="100000"/>
              </a:lnSpc>
            </a:pPr>
            <a:endParaRPr b="0" lang="pt-BR" sz="4000" spc="-1" strike="noStrike">
              <a:latin typeface="Arial"/>
            </a:endParaRPr>
          </a:p>
          <a:p>
            <a:pPr>
              <a:lnSpc>
                <a:spcPct val="100000"/>
              </a:lnSpc>
            </a:pPr>
            <a:r>
              <a:rPr b="0" lang="pt-BR" sz="1800" spc="-1" strike="noStrike">
                <a:solidFill>
                  <a:srgbClr val="000000"/>
                </a:solidFill>
                <a:latin typeface="Calibri"/>
                <a:ea typeface="DejaVu Sans"/>
              </a:rPr>
              <a:t>É uma estrutura parecida com a lista, mas possui propriedades de acesso diferentes. Dicionários são delimitados por chaves: {}</a:t>
            </a:r>
            <a:endParaRPr b="0" lang="pt-BR" sz="1800" spc="-1" strike="noStrike">
              <a:latin typeface="Arial"/>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834840" y="766440"/>
            <a:ext cx="20750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12" name="Picture 2" descr=""/>
          <p:cNvPicPr/>
          <p:nvPr/>
        </p:nvPicPr>
        <p:blipFill>
          <a:blip r:embed="rId1"/>
          <a:stretch/>
        </p:blipFill>
        <p:spPr>
          <a:xfrm>
            <a:off x="395640" y="6237360"/>
            <a:ext cx="1820160" cy="615240"/>
          </a:xfrm>
          <a:prstGeom prst="rect">
            <a:avLst/>
          </a:prstGeom>
          <a:ln>
            <a:noFill/>
          </a:ln>
        </p:spPr>
      </p:pic>
      <p:sp>
        <p:nvSpPr>
          <p:cNvPr id="413" name="CustomShape 2"/>
          <p:cNvSpPr/>
          <p:nvPr/>
        </p:nvSpPr>
        <p:spPr>
          <a:xfrm>
            <a:off x="683640" y="1268640"/>
            <a:ext cx="784800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pt-BR" sz="3300" spc="-1" strike="noStrike">
                <a:solidFill>
                  <a:srgbClr val="000000"/>
                </a:solidFill>
                <a:latin typeface="Calibri Light"/>
              </a:rPr>
              <a:t>Instalação</a:t>
            </a:r>
            <a:endParaRPr b="0" lang="pt-BR" sz="3300" spc="-1" strike="noStrike">
              <a:latin typeface="Arial"/>
            </a:endParaRPr>
          </a:p>
        </p:txBody>
      </p:sp>
      <p:sp>
        <p:nvSpPr>
          <p:cNvPr id="139"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p>
            <a:pPr>
              <a:lnSpc>
                <a:spcPct val="90000"/>
              </a:lnSpc>
              <a:spcBef>
                <a:spcPts val="751"/>
              </a:spcBef>
            </a:pPr>
            <a:r>
              <a:rPr b="0" lang="pt-BR" sz="2100" spc="-1" strike="noStrike">
                <a:solidFill>
                  <a:srgbClr val="000000"/>
                </a:solidFill>
                <a:latin typeface="Calibri"/>
              </a:rPr>
              <a:t>Python 3.7.0</a:t>
            </a:r>
            <a:endParaRPr b="0" lang="pt-BR" sz="2100" spc="-1" strike="noStrike">
              <a:latin typeface="Arial"/>
            </a:endParaRPr>
          </a:p>
          <a:p>
            <a:pPr>
              <a:lnSpc>
                <a:spcPct val="90000"/>
              </a:lnSpc>
              <a:spcBef>
                <a:spcPts val="751"/>
              </a:spcBef>
            </a:pPr>
            <a:r>
              <a:rPr b="0" lang="pt-BR" sz="2100" spc="-1" strike="noStrike">
                <a:solidFill>
                  <a:srgbClr val="000000"/>
                </a:solidFill>
                <a:latin typeface="Calibri"/>
              </a:rPr>
              <a:t>Link: https://www.python.org/ftp/python/3.7.0/python-3.7.0.exe</a:t>
            </a:r>
            <a:endParaRPr b="0" lang="pt-BR" sz="2100" spc="-1" strike="noStrike">
              <a:latin typeface="Arial"/>
            </a:endParaRPr>
          </a:p>
          <a:p>
            <a:pPr>
              <a:lnSpc>
                <a:spcPct val="90000"/>
              </a:lnSpc>
              <a:spcBef>
                <a:spcPts val="751"/>
              </a:spcBef>
            </a:pPr>
            <a:endParaRPr b="0" lang="pt-BR" sz="2100" spc="-1" strike="noStrike">
              <a:latin typeface="Arial"/>
            </a:endParaRPr>
          </a:p>
        </p:txBody>
      </p:sp>
      <p:pic>
        <p:nvPicPr>
          <p:cNvPr id="140" name="Imagem 3" descr=""/>
          <p:cNvPicPr/>
          <p:nvPr/>
        </p:nvPicPr>
        <p:blipFill>
          <a:blip r:embed="rId1"/>
          <a:stretch/>
        </p:blipFill>
        <p:spPr>
          <a:xfrm>
            <a:off x="7956360" y="47520"/>
            <a:ext cx="1062000" cy="449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834840" y="766440"/>
            <a:ext cx="20750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15" name="Picture 2" descr=""/>
          <p:cNvPicPr/>
          <p:nvPr/>
        </p:nvPicPr>
        <p:blipFill>
          <a:blip r:embed="rId1"/>
          <a:stretch/>
        </p:blipFill>
        <p:spPr>
          <a:xfrm>
            <a:off x="395640" y="6237360"/>
            <a:ext cx="1820160" cy="615240"/>
          </a:xfrm>
          <a:prstGeom prst="rect">
            <a:avLst/>
          </a:prstGeom>
          <a:ln>
            <a:noFill/>
          </a:ln>
        </p:spPr>
      </p:pic>
      <p:sp>
        <p:nvSpPr>
          <p:cNvPr id="416" name="CustomShape 2"/>
          <p:cNvSpPr/>
          <p:nvPr/>
        </p:nvSpPr>
        <p:spPr>
          <a:xfrm>
            <a:off x="683640" y="1268640"/>
            <a:ext cx="784800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17" name="CustomShape 3"/>
          <p:cNvSpPr/>
          <p:nvPr/>
        </p:nvSpPr>
        <p:spPr>
          <a:xfrm>
            <a:off x="698040" y="2205000"/>
            <a:ext cx="23752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18" name="Picture 2" descr=""/>
          <p:cNvPicPr/>
          <p:nvPr/>
        </p:nvPicPr>
        <p:blipFill>
          <a:blip r:embed="rId2"/>
          <a:srcRect l="1087" t="19281" r="68187" b="62515"/>
          <a:stretch/>
        </p:blipFill>
        <p:spPr>
          <a:xfrm>
            <a:off x="899640" y="2565000"/>
            <a:ext cx="3999960" cy="1332720"/>
          </a:xfrm>
          <a:prstGeom prst="rect">
            <a:avLst/>
          </a:prstGeom>
          <a:ln>
            <a:noFill/>
          </a:ln>
        </p:spPr>
      </p:pic>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834840" y="766440"/>
            <a:ext cx="20750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20" name="Picture 2" descr=""/>
          <p:cNvPicPr/>
          <p:nvPr/>
        </p:nvPicPr>
        <p:blipFill>
          <a:blip r:embed="rId1"/>
          <a:stretch/>
        </p:blipFill>
        <p:spPr>
          <a:xfrm>
            <a:off x="395640" y="6237360"/>
            <a:ext cx="1820160" cy="615240"/>
          </a:xfrm>
          <a:prstGeom prst="rect">
            <a:avLst/>
          </a:prstGeom>
          <a:ln>
            <a:noFill/>
          </a:ln>
        </p:spPr>
      </p:pic>
      <p:sp>
        <p:nvSpPr>
          <p:cNvPr id="421" name="CustomShape 2"/>
          <p:cNvSpPr/>
          <p:nvPr/>
        </p:nvSpPr>
        <p:spPr>
          <a:xfrm>
            <a:off x="683640" y="1268640"/>
            <a:ext cx="784800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22" name="CustomShape 3"/>
          <p:cNvSpPr/>
          <p:nvPr/>
        </p:nvSpPr>
        <p:spPr>
          <a:xfrm>
            <a:off x="698040" y="2205000"/>
            <a:ext cx="23752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23" name="Picture 2" descr=""/>
          <p:cNvPicPr/>
          <p:nvPr/>
        </p:nvPicPr>
        <p:blipFill>
          <a:blip r:embed="rId2"/>
          <a:srcRect l="1087" t="19281" r="68187" b="62515"/>
          <a:stretch/>
        </p:blipFill>
        <p:spPr>
          <a:xfrm>
            <a:off x="899640" y="2565000"/>
            <a:ext cx="3999960" cy="1332720"/>
          </a:xfrm>
          <a:prstGeom prst="rect">
            <a:avLst/>
          </a:prstGeom>
          <a:ln>
            <a:noFill/>
          </a:ln>
        </p:spPr>
      </p:pic>
      <p:sp>
        <p:nvSpPr>
          <p:cNvPr id="424" name="CustomShape 4"/>
          <p:cNvSpPr/>
          <p:nvPr/>
        </p:nvSpPr>
        <p:spPr>
          <a:xfrm>
            <a:off x="729000" y="4006800"/>
            <a:ext cx="801864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Se tentar recuperar um valor usando uma chave inexistente, será gerado um erro do tipo KeyError. Como no exemplo:</a:t>
            </a:r>
            <a:endParaRPr b="0" lang="pt-BR"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834840" y="766440"/>
            <a:ext cx="20750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a:p>
            <a:pPr>
              <a:lnSpc>
                <a:spcPct val="100000"/>
              </a:lnSpc>
            </a:pPr>
            <a:endParaRPr b="0" lang="pt-BR" sz="3200" spc="-1" strike="noStrike">
              <a:latin typeface="Arial"/>
            </a:endParaRPr>
          </a:p>
        </p:txBody>
      </p:sp>
      <p:pic>
        <p:nvPicPr>
          <p:cNvPr id="426" name="Picture 2" descr=""/>
          <p:cNvPicPr/>
          <p:nvPr/>
        </p:nvPicPr>
        <p:blipFill>
          <a:blip r:embed="rId1"/>
          <a:stretch/>
        </p:blipFill>
        <p:spPr>
          <a:xfrm>
            <a:off x="395640" y="6237360"/>
            <a:ext cx="1820160" cy="615240"/>
          </a:xfrm>
          <a:prstGeom prst="rect">
            <a:avLst/>
          </a:prstGeom>
          <a:ln>
            <a:noFill/>
          </a:ln>
        </p:spPr>
      </p:pic>
      <p:sp>
        <p:nvSpPr>
          <p:cNvPr id="427" name="CustomShape 2"/>
          <p:cNvSpPr/>
          <p:nvPr/>
        </p:nvSpPr>
        <p:spPr>
          <a:xfrm>
            <a:off x="683640" y="1268640"/>
            <a:ext cx="7848000" cy="912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O dicionário contém uma lista de pares chave:valor separada por vírgulas. Eles são também chamados de “memória associativa” ou “vetor associativo” em outras linguagens.</a:t>
            </a:r>
            <a:endParaRPr b="0" lang="pt-BR" sz="1800" spc="-1" strike="noStrike">
              <a:latin typeface="Arial"/>
            </a:endParaRPr>
          </a:p>
        </p:txBody>
      </p:sp>
      <p:sp>
        <p:nvSpPr>
          <p:cNvPr id="428" name="CustomShape 3"/>
          <p:cNvSpPr/>
          <p:nvPr/>
        </p:nvSpPr>
        <p:spPr>
          <a:xfrm>
            <a:off x="698040" y="2205000"/>
            <a:ext cx="23752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1800" spc="-1" strike="noStrike">
                <a:solidFill>
                  <a:srgbClr val="000000"/>
                </a:solidFill>
                <a:latin typeface="Calibri"/>
                <a:ea typeface="DejaVu Sans"/>
              </a:rPr>
              <a:t>Exemplo de declaração:</a:t>
            </a:r>
            <a:endParaRPr b="0" lang="pt-BR" sz="1800" spc="-1" strike="noStrike">
              <a:latin typeface="Arial"/>
            </a:endParaRPr>
          </a:p>
        </p:txBody>
      </p:sp>
      <p:pic>
        <p:nvPicPr>
          <p:cNvPr id="429" name="Picture 2" descr=""/>
          <p:cNvPicPr/>
          <p:nvPr/>
        </p:nvPicPr>
        <p:blipFill>
          <a:blip r:embed="rId2"/>
          <a:srcRect l="1087" t="19281" r="68187" b="62515"/>
          <a:stretch/>
        </p:blipFill>
        <p:spPr>
          <a:xfrm>
            <a:off x="899640" y="2565000"/>
            <a:ext cx="3999960" cy="1332720"/>
          </a:xfrm>
          <a:prstGeom prst="rect">
            <a:avLst/>
          </a:prstGeom>
          <a:ln>
            <a:noFill/>
          </a:ln>
        </p:spPr>
      </p:pic>
      <p:sp>
        <p:nvSpPr>
          <p:cNvPr id="430" name="CustomShape 4"/>
          <p:cNvSpPr/>
          <p:nvPr/>
        </p:nvSpPr>
        <p:spPr>
          <a:xfrm>
            <a:off x="729000" y="4006800"/>
            <a:ext cx="8018640" cy="63864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Se tentar recuperar um valor usando uma chave inexistente, será gerado um erro do tipo KeyError. Como no exemplo:</a:t>
            </a:r>
            <a:endParaRPr b="0" lang="pt-BR" sz="1800" spc="-1" strike="noStrike">
              <a:latin typeface="Arial"/>
            </a:endParaRPr>
          </a:p>
        </p:txBody>
      </p:sp>
      <p:pic>
        <p:nvPicPr>
          <p:cNvPr id="431" name="Picture 3" descr=""/>
          <p:cNvPicPr/>
          <p:nvPr/>
        </p:nvPicPr>
        <p:blipFill>
          <a:blip r:embed="rId3"/>
          <a:srcRect l="1107" t="36919" r="46539" b="41353"/>
          <a:stretch/>
        </p:blipFill>
        <p:spPr>
          <a:xfrm>
            <a:off x="851760" y="4797000"/>
            <a:ext cx="5807520" cy="135540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2" descr=""/>
          <p:cNvPicPr/>
          <p:nvPr/>
        </p:nvPicPr>
        <p:blipFill>
          <a:blip r:embed="rId1"/>
          <a:stretch/>
        </p:blipFill>
        <p:spPr>
          <a:xfrm>
            <a:off x="395640" y="6237360"/>
            <a:ext cx="1820160" cy="615240"/>
          </a:xfrm>
          <a:prstGeom prst="rect">
            <a:avLst/>
          </a:prstGeom>
          <a:ln>
            <a:noFill/>
          </a:ln>
        </p:spPr>
      </p:pic>
      <p:sp>
        <p:nvSpPr>
          <p:cNvPr id="433" name="CustomShape 1"/>
          <p:cNvSpPr/>
          <p:nvPr/>
        </p:nvSpPr>
        <p:spPr>
          <a:xfrm>
            <a:off x="3097080" y="910440"/>
            <a:ext cx="1905840" cy="6386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Facilitando a vida!</a:t>
            </a:r>
            <a:endParaRPr b="0" lang="pt-BR" sz="1800" spc="-1" strike="noStrike">
              <a:latin typeface="Arial"/>
            </a:endParaRPr>
          </a:p>
          <a:p>
            <a:pPr>
              <a:lnSpc>
                <a:spcPct val="100000"/>
              </a:lnSpc>
            </a:pPr>
            <a:endParaRPr b="0" lang="pt-BR" sz="1800" spc="-1" strike="noStrike">
              <a:latin typeface="Arial"/>
            </a:endParaRPr>
          </a:p>
        </p:txBody>
      </p:sp>
      <p:sp>
        <p:nvSpPr>
          <p:cNvPr id="434" name="CustomShape 2"/>
          <p:cNvSpPr/>
          <p:nvPr/>
        </p:nvSpPr>
        <p:spPr>
          <a:xfrm>
            <a:off x="3060000" y="-171360"/>
            <a:ext cx="8064000" cy="100368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400" spc="-1" strike="noStrike">
                <a:solidFill>
                  <a:srgbClr val="000000"/>
                </a:solidFill>
                <a:latin typeface="Calibri"/>
                <a:ea typeface="DejaVu Sans"/>
              </a:rPr>
              <a:t>.</a:t>
            </a:r>
            <a:endParaRPr b="0" lang="pt-BR" sz="1400" spc="-1" strike="noStrike">
              <a:latin typeface="Arial"/>
            </a:endParaRPr>
          </a:p>
          <a:p>
            <a:pPr>
              <a:lnSpc>
                <a:spcPct val="100000"/>
              </a:lnSpc>
            </a:pPr>
            <a:endParaRPr b="0" lang="pt-BR" sz="1400" spc="-1" strike="noStrike">
              <a:latin typeface="Arial"/>
            </a:endParaRPr>
          </a:p>
        </p:txBody>
      </p:sp>
      <p:graphicFrame>
        <p:nvGraphicFramePr>
          <p:cNvPr id="435" name="Table 3"/>
          <p:cNvGraphicFramePr/>
          <p:nvPr/>
        </p:nvGraphicFramePr>
        <p:xfrm>
          <a:off x="810360" y="1700640"/>
          <a:ext cx="8064000" cy="3021480"/>
        </p:xfrm>
        <a:graphic>
          <a:graphicData uri="http://schemas.openxmlformats.org/drawingml/2006/table">
            <a:tbl>
              <a:tblPr/>
              <a:tblGrid>
                <a:gridCol w="1872000"/>
                <a:gridCol w="6192360"/>
              </a:tblGrid>
              <a:tr h="350280">
                <a:tc>
                  <a:txBody>
                    <a:bodyPr/>
                    <a:p>
                      <a:pPr>
                        <a:lnSpc>
                          <a:spcPct val="100000"/>
                        </a:lnSpc>
                      </a:pPr>
                      <a:r>
                        <a:rPr b="0" lang="pt-BR" sz="1350" spc="-1" strike="noStrike">
                          <a:solidFill>
                            <a:srgbClr val="808080"/>
                          </a:solidFill>
                          <a:latin typeface="Calibri"/>
                        </a:rPr>
                        <a:t>Métodos</a:t>
                      </a:r>
                      <a:endParaRPr b="0" lang="pt-BR" sz="1350" spc="-1" strike="noStrike">
                        <a:latin typeface="Arial"/>
                      </a:endParaRPr>
                    </a:p>
                  </a:txBody>
                  <a:tcPr marL="91440" marR="91440">
                    <a:noFill/>
                  </a:tcPr>
                </a:tc>
                <a:tc>
                  <a:txBody>
                    <a:bodyPr/>
                    <a:p>
                      <a:pPr>
                        <a:lnSpc>
                          <a:spcPct val="100000"/>
                        </a:lnSpc>
                      </a:pPr>
                      <a:r>
                        <a:rPr b="0" lang="pt-BR" sz="1350" spc="-1" strike="noStrike">
                          <a:solidFill>
                            <a:srgbClr val="808080"/>
                          </a:solidFill>
                          <a:latin typeface="Calibri"/>
                        </a:rPr>
                        <a:t>Ação</a:t>
                      </a:r>
                      <a:endParaRPr b="0" lang="pt-BR" sz="135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dict.keys()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uma lista com as chaves de um dicionário</a:t>
                      </a:r>
                      <a:endParaRPr b="0" lang="pt-BR" sz="1400" spc="-1" strike="noStrike">
                        <a:latin typeface="Arial"/>
                      </a:endParaRPr>
                    </a:p>
                  </a:txBody>
                  <a:tcPr marL="91440" marR="91440">
                    <a:noFill/>
                  </a:tcPr>
                </a:tc>
              </a:tr>
              <a:tr h="402480">
                <a:tc>
                  <a:txBody>
                    <a:bodyPr/>
                    <a:p>
                      <a:pPr>
                        <a:lnSpc>
                          <a:spcPct val="100000"/>
                        </a:lnSpc>
                      </a:pPr>
                      <a:r>
                        <a:rPr b="1" lang="pt-BR" sz="1350" spc="-1" strike="noStrike">
                          <a:solidFill>
                            <a:srgbClr val="333f4f"/>
                          </a:solidFill>
                          <a:latin typeface="Calibri"/>
                        </a:rPr>
                        <a:t>dict.values()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a lista de valores de um dicionário</a:t>
                      </a:r>
                      <a:endParaRPr b="0" lang="pt-BR" sz="1400" spc="-1" strike="noStrike">
                        <a:latin typeface="Arial"/>
                      </a:endParaRPr>
                    </a:p>
                  </a:txBody>
                  <a:tcPr marL="91440" marR="91440">
                    <a:noFill/>
                  </a:tcPr>
                </a:tc>
              </a:tr>
              <a:tr h="518040">
                <a:tc>
                  <a:txBody>
                    <a:bodyPr/>
                    <a:p>
                      <a:pPr>
                        <a:lnSpc>
                          <a:spcPct val="100000"/>
                        </a:lnSpc>
                      </a:pPr>
                      <a:r>
                        <a:rPr b="1" lang="pt-BR" sz="1350" spc="-1" strike="noStrike">
                          <a:solidFill>
                            <a:srgbClr val="333f4f"/>
                          </a:solidFill>
                          <a:latin typeface="Calibri"/>
                        </a:rPr>
                        <a:t>dict.items()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os dois, na forma de uma lista de tuplas - cada tupla com um par chave-valor</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dict.copy(dicts)</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Copia para um novo dicionário as chaves e valores.</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a:t>
                      </a:r>
                      <a:r>
                        <a:rPr b="1" lang="pt-BR" sz="1350" spc="-1" strike="noStrike">
                          <a:solidFill>
                            <a:srgbClr val="333f4f"/>
                          </a:solidFill>
                          <a:latin typeface="Calibri"/>
                        </a:rPr>
                        <a:t>key” in dict</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Retorna True se a chave existir ou False se não existir.</a:t>
                      </a:r>
                      <a:endParaRPr b="0" lang="pt-BR" sz="1400" spc="-1" strike="noStrike">
                        <a:latin typeface="Arial"/>
                      </a:endParaRPr>
                    </a:p>
                  </a:txBody>
                  <a:tcPr marL="91440" marR="91440">
                    <a:noFill/>
                  </a:tcPr>
                </a:tc>
              </a:tr>
              <a:tr h="350280">
                <a:tc>
                  <a:txBody>
                    <a:bodyPr/>
                    <a:p>
                      <a:pPr>
                        <a:lnSpc>
                          <a:spcPct val="100000"/>
                        </a:lnSpc>
                      </a:pPr>
                      <a:r>
                        <a:rPr b="1" lang="pt-BR" sz="1350" spc="-1" strike="noStrike">
                          <a:solidFill>
                            <a:srgbClr val="333f4f"/>
                          </a:solidFill>
                          <a:latin typeface="Calibri"/>
                        </a:rPr>
                        <a:t>dict.clear()</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Limpa o dicionário deixando ele vazio.</a:t>
                      </a:r>
                      <a:endParaRPr b="0" lang="pt-BR" sz="1400" spc="-1" strike="noStrike">
                        <a:latin typeface="Arial"/>
                      </a:endParaRPr>
                    </a:p>
                  </a:txBody>
                  <a:tcPr marL="91440" marR="91440">
                    <a:noFill/>
                  </a:tcPr>
                </a:tc>
              </a:tr>
              <a:tr h="349560">
                <a:tc>
                  <a:txBody>
                    <a:bodyPr/>
                    <a:p>
                      <a:pPr>
                        <a:lnSpc>
                          <a:spcPct val="100000"/>
                        </a:lnSpc>
                      </a:pPr>
                      <a:r>
                        <a:rPr b="1" lang="pt-BR" sz="1350" spc="-1" strike="noStrike">
                          <a:solidFill>
                            <a:srgbClr val="333f4f"/>
                          </a:solidFill>
                          <a:latin typeface="Calibri"/>
                        </a:rPr>
                        <a:t>del dict[“chave”]</a:t>
                      </a:r>
                      <a:endParaRPr b="0" lang="pt-BR" sz="1350" spc="-1" strike="noStrike">
                        <a:latin typeface="Arial"/>
                      </a:endParaRPr>
                    </a:p>
                  </a:txBody>
                  <a:tcPr marL="91440" marR="91440">
                    <a:noFill/>
                  </a:tcPr>
                </a:tc>
                <a:tc>
                  <a:txBody>
                    <a:bodyPr/>
                    <a:p>
                      <a:pPr>
                        <a:lnSpc>
                          <a:spcPct val="100000"/>
                        </a:lnSpc>
                      </a:pPr>
                      <a:r>
                        <a:rPr b="0" lang="pt-BR" sz="1400" spc="-1" strike="noStrike">
                          <a:solidFill>
                            <a:srgbClr val="000000"/>
                          </a:solidFill>
                          <a:latin typeface="Calibri"/>
                        </a:rPr>
                        <a:t>Deleta o par de chave e valor.</a:t>
                      </a:r>
                      <a:endParaRPr b="0" lang="pt-BR" sz="1400" spc="-1" strike="noStrike">
                        <a:latin typeface="Arial"/>
                      </a:endParaRPr>
                    </a:p>
                  </a:txBody>
                  <a:tcPr marL="91440" marR="91440">
                    <a:noFill/>
                  </a:tcPr>
                </a:tc>
              </a:tr>
            </a:tbl>
          </a:graphicData>
        </a:graphic>
      </p:graphicFrame>
      <p:sp>
        <p:nvSpPr>
          <p:cNvPr id="436" name="CustomShape 4"/>
          <p:cNvSpPr/>
          <p:nvPr/>
        </p:nvSpPr>
        <p:spPr>
          <a:xfrm>
            <a:off x="834840" y="766440"/>
            <a:ext cx="2075040" cy="57744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Dicionários</a:t>
            </a:r>
            <a:endParaRPr b="0" lang="pt-BR" sz="3200" spc="-1" strike="noStrike">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840600" y="766440"/>
            <a:ext cx="283716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38" name="Picture 2" descr=""/>
          <p:cNvPicPr/>
          <p:nvPr/>
        </p:nvPicPr>
        <p:blipFill>
          <a:blip r:embed="rId1"/>
          <a:stretch/>
        </p:blipFill>
        <p:spPr>
          <a:xfrm>
            <a:off x="395640" y="6237360"/>
            <a:ext cx="1820160" cy="615240"/>
          </a:xfrm>
          <a:prstGeom prst="rect">
            <a:avLst/>
          </a:prstGeom>
          <a:ln>
            <a:noFill/>
          </a:ln>
        </p:spPr>
      </p:pic>
      <p:sp>
        <p:nvSpPr>
          <p:cNvPr id="439" name="CustomShape 2"/>
          <p:cNvSpPr/>
          <p:nvPr/>
        </p:nvSpPr>
        <p:spPr>
          <a:xfrm>
            <a:off x="827640" y="2061000"/>
            <a:ext cx="7632000" cy="14616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7 - Crie um dicionário e armazene nele os seus dados: nome, idade, telefone, endereço. Imprima todos os dados usando o padrão chave: valor.</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8 – Faça um programa em Python que conta a ocorrência da palavra "tigre" na frase "um tigre, dois tigres, três tigres".</a:t>
            </a:r>
            <a:endParaRPr b="0" lang="pt-BR" sz="18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831240" y="766440"/>
            <a:ext cx="71712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Set</a:t>
            </a:r>
            <a:endParaRPr b="0" lang="pt-BR" sz="3200" spc="-1" strike="noStrike">
              <a:latin typeface="Arial"/>
            </a:endParaRPr>
          </a:p>
          <a:p>
            <a:pPr>
              <a:lnSpc>
                <a:spcPct val="100000"/>
              </a:lnSpc>
            </a:pPr>
            <a:endParaRPr b="0" lang="pt-BR" sz="3200" spc="-1" strike="noStrike">
              <a:latin typeface="Arial"/>
            </a:endParaRPr>
          </a:p>
        </p:txBody>
      </p:sp>
      <p:pic>
        <p:nvPicPr>
          <p:cNvPr id="441" name="Picture 2" descr=""/>
          <p:cNvPicPr/>
          <p:nvPr/>
        </p:nvPicPr>
        <p:blipFill>
          <a:blip r:embed="rId1"/>
          <a:stretch/>
        </p:blipFill>
        <p:spPr>
          <a:xfrm>
            <a:off x="395640" y="6237360"/>
            <a:ext cx="1820160" cy="615240"/>
          </a:xfrm>
          <a:prstGeom prst="rect">
            <a:avLst/>
          </a:prstGeom>
          <a:ln>
            <a:noFill/>
          </a:ln>
        </p:spPr>
      </p:pic>
      <p:sp>
        <p:nvSpPr>
          <p:cNvPr id="442" name="CustomShape 2"/>
          <p:cNvSpPr/>
          <p:nvPr/>
        </p:nvSpPr>
        <p:spPr>
          <a:xfrm>
            <a:off x="827640" y="1844640"/>
            <a:ext cx="7488000" cy="283320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Python também inclui um tipo de dados para conjuntos, chamado set. Um conjunto é uma coleção desordenada de elementos, mas não possui elementos repetidos.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A vantagem desse tipo de dado é quando precisamos garantir que dados não se repitam, funcionando como um verificação eficiente da existência de objetos e a eliminação de itens duplicados.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Conjuntos também suportam operações matemáticas como:</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 </a:t>
            </a:r>
            <a:r>
              <a:rPr b="0" lang="pt-BR" sz="1800" spc="-1" strike="noStrike">
                <a:solidFill>
                  <a:srgbClr val="000000"/>
                </a:solidFill>
                <a:latin typeface="Calibri"/>
                <a:ea typeface="DejaVu Sans"/>
              </a:rPr>
              <a:t>união, interseção, diferença e diferença simétrica.</a:t>
            </a:r>
            <a:endParaRPr b="0" lang="pt-BR" sz="18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839160" y="548640"/>
            <a:ext cx="241956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Set exemplos</a:t>
            </a:r>
            <a:endParaRPr b="0" lang="pt-BR" sz="3200" spc="-1" strike="noStrike">
              <a:latin typeface="Arial"/>
            </a:endParaRPr>
          </a:p>
          <a:p>
            <a:pPr>
              <a:lnSpc>
                <a:spcPct val="100000"/>
              </a:lnSpc>
            </a:pPr>
            <a:endParaRPr b="0" lang="pt-BR" sz="3200" spc="-1" strike="noStrike">
              <a:latin typeface="Arial"/>
            </a:endParaRPr>
          </a:p>
        </p:txBody>
      </p:sp>
      <p:pic>
        <p:nvPicPr>
          <p:cNvPr id="444" name="Picture 2" descr=""/>
          <p:cNvPicPr/>
          <p:nvPr/>
        </p:nvPicPr>
        <p:blipFill>
          <a:blip r:embed="rId1"/>
          <a:stretch/>
        </p:blipFill>
        <p:spPr>
          <a:xfrm>
            <a:off x="395640" y="6237360"/>
            <a:ext cx="1820160" cy="615240"/>
          </a:xfrm>
          <a:prstGeom prst="rect">
            <a:avLst/>
          </a:prstGeom>
          <a:ln>
            <a:noFill/>
          </a:ln>
        </p:spPr>
      </p:pic>
      <p:pic>
        <p:nvPicPr>
          <p:cNvPr id="445" name="Picture 2" descr=""/>
          <p:cNvPicPr/>
          <p:nvPr/>
        </p:nvPicPr>
        <p:blipFill>
          <a:blip r:embed="rId2"/>
          <a:srcRect l="390" t="14183" r="38753" b="10527"/>
          <a:stretch/>
        </p:blipFill>
        <p:spPr>
          <a:xfrm>
            <a:off x="395640" y="1135080"/>
            <a:ext cx="7128000" cy="495756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834840" y="766440"/>
            <a:ext cx="15584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47" name="Picture 2" descr=""/>
          <p:cNvPicPr/>
          <p:nvPr/>
        </p:nvPicPr>
        <p:blipFill>
          <a:blip r:embed="rId1"/>
          <a:stretch/>
        </p:blipFill>
        <p:spPr>
          <a:xfrm>
            <a:off x="395640" y="6237360"/>
            <a:ext cx="1820160" cy="615240"/>
          </a:xfrm>
          <a:prstGeom prst="rect">
            <a:avLst/>
          </a:prstGeom>
          <a:ln>
            <a:noFill/>
          </a:ln>
        </p:spPr>
      </p:pic>
      <p:sp>
        <p:nvSpPr>
          <p:cNvPr id="448" name="CustomShape 2"/>
          <p:cNvSpPr/>
          <p:nvPr/>
        </p:nvSpPr>
        <p:spPr>
          <a:xfrm>
            <a:off x="827640" y="1700640"/>
            <a:ext cx="7632000" cy="11872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reescreve-la sempre.</a:t>
            </a:r>
            <a:endParaRPr b="0" lang="pt-BR" sz="18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834840" y="766440"/>
            <a:ext cx="15584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50" name="Picture 2" descr=""/>
          <p:cNvPicPr/>
          <p:nvPr/>
        </p:nvPicPr>
        <p:blipFill>
          <a:blip r:embed="rId1"/>
          <a:stretch/>
        </p:blipFill>
        <p:spPr>
          <a:xfrm>
            <a:off x="395640" y="6237360"/>
            <a:ext cx="1820160" cy="615240"/>
          </a:xfrm>
          <a:prstGeom prst="rect">
            <a:avLst/>
          </a:prstGeom>
          <a:ln>
            <a:noFill/>
          </a:ln>
        </p:spPr>
      </p:pic>
      <p:sp>
        <p:nvSpPr>
          <p:cNvPr id="451" name="CustomShape 2"/>
          <p:cNvSpPr/>
          <p:nvPr/>
        </p:nvSpPr>
        <p:spPr>
          <a:xfrm>
            <a:off x="827640" y="1700640"/>
            <a:ext cx="7632000" cy="11872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reescreve-la sempre.</a:t>
            </a:r>
            <a:endParaRPr b="0" lang="pt-BR" sz="1800" spc="-1" strike="noStrike">
              <a:latin typeface="Arial"/>
            </a:endParaRPr>
          </a:p>
        </p:txBody>
      </p:sp>
      <p:sp>
        <p:nvSpPr>
          <p:cNvPr id="452" name="CustomShape 3"/>
          <p:cNvSpPr/>
          <p:nvPr/>
        </p:nvSpPr>
        <p:spPr>
          <a:xfrm>
            <a:off x="879480" y="2901240"/>
            <a:ext cx="8694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Sintaxe</a:t>
            </a:r>
            <a:endParaRPr b="0" lang="pt-BR" sz="1800" spc="-1" strike="noStrike">
              <a:latin typeface="Arial"/>
            </a:endParaRPr>
          </a:p>
        </p:txBody>
      </p:sp>
      <p:pic>
        <p:nvPicPr>
          <p:cNvPr id="453" name="Picture 2" descr=""/>
          <p:cNvPicPr/>
          <p:nvPr/>
        </p:nvPicPr>
        <p:blipFill>
          <a:blip r:embed="rId2"/>
          <a:srcRect l="1107" t="6909" r="70229" b="83740"/>
          <a:stretch/>
        </p:blipFill>
        <p:spPr>
          <a:xfrm>
            <a:off x="971640" y="3429000"/>
            <a:ext cx="3731400" cy="685080"/>
          </a:xfrm>
          <a:prstGeom prst="rect">
            <a:avLst/>
          </a:prstGeom>
          <a:ln>
            <a:noFill/>
          </a:ln>
        </p:spPr>
      </p:pic>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834840" y="766440"/>
            <a:ext cx="15584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Funções</a:t>
            </a:r>
            <a:endParaRPr b="0" lang="pt-BR" sz="3200" spc="-1" strike="noStrike">
              <a:latin typeface="Arial"/>
            </a:endParaRPr>
          </a:p>
          <a:p>
            <a:pPr>
              <a:lnSpc>
                <a:spcPct val="100000"/>
              </a:lnSpc>
            </a:pPr>
            <a:endParaRPr b="0" lang="pt-BR" sz="3200" spc="-1" strike="noStrike">
              <a:latin typeface="Arial"/>
            </a:endParaRPr>
          </a:p>
        </p:txBody>
      </p:sp>
      <p:pic>
        <p:nvPicPr>
          <p:cNvPr id="455" name="Picture 2" descr=""/>
          <p:cNvPicPr/>
          <p:nvPr/>
        </p:nvPicPr>
        <p:blipFill>
          <a:blip r:embed="rId1"/>
          <a:stretch/>
        </p:blipFill>
        <p:spPr>
          <a:xfrm>
            <a:off x="395640" y="6237360"/>
            <a:ext cx="1820160" cy="615240"/>
          </a:xfrm>
          <a:prstGeom prst="rect">
            <a:avLst/>
          </a:prstGeom>
          <a:ln>
            <a:noFill/>
          </a:ln>
        </p:spPr>
      </p:pic>
      <p:sp>
        <p:nvSpPr>
          <p:cNvPr id="456" name="CustomShape 2"/>
          <p:cNvSpPr/>
          <p:nvPr/>
        </p:nvSpPr>
        <p:spPr>
          <a:xfrm>
            <a:off x="827640" y="1700640"/>
            <a:ext cx="7632000" cy="118728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As funções são úteis para empacotar uma tarefa específica em um trecho de código. A vantagem disso é a reutilização do código, a solução criada naquela função poderá ser usada sempre que necessária sem precisar que reescreve-la sempre.</a:t>
            </a:r>
            <a:endParaRPr b="0" lang="pt-BR" sz="1800" spc="-1" strike="noStrike">
              <a:latin typeface="Arial"/>
            </a:endParaRPr>
          </a:p>
        </p:txBody>
      </p:sp>
      <p:sp>
        <p:nvSpPr>
          <p:cNvPr id="457" name="CustomShape 3"/>
          <p:cNvSpPr/>
          <p:nvPr/>
        </p:nvSpPr>
        <p:spPr>
          <a:xfrm>
            <a:off x="879480" y="2901240"/>
            <a:ext cx="8694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Sintaxe</a:t>
            </a:r>
            <a:endParaRPr b="0" lang="pt-BR" sz="1800" spc="-1" strike="noStrike">
              <a:latin typeface="Arial"/>
            </a:endParaRPr>
          </a:p>
        </p:txBody>
      </p:sp>
      <p:pic>
        <p:nvPicPr>
          <p:cNvPr id="458" name="Picture 2" descr=""/>
          <p:cNvPicPr/>
          <p:nvPr/>
        </p:nvPicPr>
        <p:blipFill>
          <a:blip r:embed="rId2"/>
          <a:srcRect l="1107" t="6909" r="70229" b="83740"/>
          <a:stretch/>
        </p:blipFill>
        <p:spPr>
          <a:xfrm>
            <a:off x="971640" y="3429000"/>
            <a:ext cx="3731400" cy="685080"/>
          </a:xfrm>
          <a:prstGeom prst="rect">
            <a:avLst/>
          </a:prstGeom>
          <a:ln>
            <a:noFill/>
          </a:ln>
        </p:spPr>
      </p:pic>
      <p:sp>
        <p:nvSpPr>
          <p:cNvPr id="459" name="CustomShape 4"/>
          <p:cNvSpPr/>
          <p:nvPr/>
        </p:nvSpPr>
        <p:spPr>
          <a:xfrm>
            <a:off x="975240" y="4365000"/>
            <a:ext cx="9946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Exemplo</a:t>
            </a:r>
            <a:endParaRPr b="0" lang="pt-BR" sz="1800" spc="-1" strike="noStrike">
              <a:latin typeface="Arial"/>
            </a:endParaRPr>
          </a:p>
        </p:txBody>
      </p:sp>
      <p:pic>
        <p:nvPicPr>
          <p:cNvPr id="460" name="Picture 3" descr=""/>
          <p:cNvPicPr/>
          <p:nvPr/>
        </p:nvPicPr>
        <p:blipFill>
          <a:blip r:embed="rId3"/>
          <a:srcRect l="982" t="7264" r="79030" b="75226"/>
          <a:stretch/>
        </p:blipFill>
        <p:spPr>
          <a:xfrm>
            <a:off x="1099800" y="4869000"/>
            <a:ext cx="2602800" cy="1281960"/>
          </a:xfrm>
          <a:prstGeom prst="rect">
            <a:avLst/>
          </a:prstGeom>
          <a:ln>
            <a:noFill/>
          </a:ln>
        </p:spPr>
      </p:pic>
      <p:sp>
        <p:nvSpPr>
          <p:cNvPr id="461" name="CustomShape 5"/>
          <p:cNvSpPr/>
          <p:nvPr/>
        </p:nvSpPr>
        <p:spPr>
          <a:xfrm>
            <a:off x="4791600" y="4373280"/>
            <a:ext cx="6926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ff0000"/>
                </a:solidFill>
                <a:latin typeface="Calibri"/>
                <a:ea typeface="DejaVu Sans"/>
              </a:rPr>
              <a:t>Saída</a:t>
            </a:r>
            <a:endParaRPr b="0" lang="pt-BR" sz="1800" spc="-1" strike="noStrike">
              <a:latin typeface="Arial"/>
            </a:endParaRPr>
          </a:p>
        </p:txBody>
      </p:sp>
      <p:pic>
        <p:nvPicPr>
          <p:cNvPr id="462" name="Picture 4" descr=""/>
          <p:cNvPicPr/>
          <p:nvPr/>
        </p:nvPicPr>
        <p:blipFill>
          <a:blip r:embed="rId4"/>
          <a:srcRect l="346" t="83568" r="95338" b="12397"/>
          <a:stretch/>
        </p:blipFill>
        <p:spPr>
          <a:xfrm>
            <a:off x="4923720" y="4940280"/>
            <a:ext cx="564480" cy="29628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2" descr=""/>
          <p:cNvPicPr/>
          <p:nvPr/>
        </p:nvPicPr>
        <p:blipFill>
          <a:blip r:embed="rId1"/>
          <a:stretch/>
        </p:blipFill>
        <p:spPr>
          <a:xfrm>
            <a:off x="5979240" y="2661480"/>
            <a:ext cx="2513160" cy="2513160"/>
          </a:xfrm>
          <a:prstGeom prst="rect">
            <a:avLst/>
          </a:prstGeom>
          <a:ln>
            <a:noFill/>
          </a:ln>
        </p:spPr>
      </p:pic>
      <p:sp>
        <p:nvSpPr>
          <p:cNvPr id="142" name="CustomShape 1"/>
          <p:cNvSpPr/>
          <p:nvPr/>
        </p:nvSpPr>
        <p:spPr>
          <a:xfrm>
            <a:off x="650880" y="1933200"/>
            <a:ext cx="5184000" cy="3594960"/>
          </a:xfrm>
          <a:prstGeom prst="rect">
            <a:avLst/>
          </a:prstGeom>
          <a:noFill/>
          <a:ln>
            <a:noFill/>
          </a:ln>
        </p:spPr>
        <p:style>
          <a:lnRef idx="0"/>
          <a:fillRef idx="0"/>
          <a:effectRef idx="0"/>
          <a:fontRef idx="minor"/>
        </p:style>
        <p:txBody>
          <a:bodyPr lIns="90000" rIns="90000" tIns="45000" bIns="45000"/>
          <a:p>
            <a:pPr>
              <a:lnSpc>
                <a:spcPct val="100000"/>
              </a:lnSpc>
            </a:pPr>
            <a:r>
              <a:rPr b="0" lang="pt-BR" sz="1800" spc="-1" strike="noStrike">
                <a:solidFill>
                  <a:srgbClr val="000000"/>
                </a:solidFill>
                <a:latin typeface="Calibri"/>
                <a:ea typeface="DejaVu Sans"/>
              </a:rPr>
              <a:t>A linguagem foi criada em 1990 por Guido van Rossum, no Instituto Nacional de Pesquisa para Matemática e Ciência da Computação da Holanda</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(CWI) e tinha originalmente foco em usuários como físicos e engenheiros. O Python foi concebido a partir de outra linguagem existente na época, chamada ABC.</a:t>
            </a: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3200" spc="-1" strike="noStrike">
                <a:solidFill>
                  <a:srgbClr val="ff0000"/>
                </a:solidFill>
                <a:latin typeface="Calibri"/>
                <a:ea typeface="DejaVu Sans"/>
              </a:rPr>
              <a:t>Completamente Open Source </a:t>
            </a:r>
            <a:endParaRPr b="0" lang="pt-BR" sz="3200" spc="-1" strike="noStrike">
              <a:latin typeface="Arial"/>
            </a:endParaRPr>
          </a:p>
          <a:p>
            <a:pPr>
              <a:lnSpc>
                <a:spcPct val="100000"/>
              </a:lnSpc>
            </a:pPr>
            <a:r>
              <a:rPr b="0" lang="pt-BR" sz="1800" spc="-1" strike="noStrike">
                <a:solidFill>
                  <a:srgbClr val="000000"/>
                </a:solidFill>
                <a:latin typeface="Calibri"/>
                <a:ea typeface="DejaVu Sans"/>
              </a:rPr>
              <a:t>(sim Java e C# eu estou olhando pra vocês)</a:t>
            </a:r>
            <a:endParaRPr b="0" lang="pt-BR" sz="1800" spc="-1" strike="noStrike">
              <a:latin typeface="Arial"/>
            </a:endParaRPr>
          </a:p>
          <a:p>
            <a:pPr>
              <a:lnSpc>
                <a:spcPct val="100000"/>
              </a:lnSpc>
            </a:pPr>
            <a:endParaRPr b="0" lang="pt-BR" sz="1800" spc="-1" strike="noStrike">
              <a:latin typeface="Arial"/>
            </a:endParaRPr>
          </a:p>
        </p:txBody>
      </p:sp>
      <p:sp>
        <p:nvSpPr>
          <p:cNvPr id="143" name="CustomShape 2"/>
          <p:cNvSpPr/>
          <p:nvPr/>
        </p:nvSpPr>
        <p:spPr>
          <a:xfrm>
            <a:off x="675000" y="1293120"/>
            <a:ext cx="175212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Como começou?</a:t>
            </a:r>
            <a:endParaRPr b="0" lang="pt-BR"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840600" y="766440"/>
            <a:ext cx="283716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Vamos Praticar!</a:t>
            </a:r>
            <a:endParaRPr b="0" lang="pt-BR" sz="3200" spc="-1" strike="noStrike">
              <a:latin typeface="Arial"/>
            </a:endParaRPr>
          </a:p>
          <a:p>
            <a:pPr>
              <a:lnSpc>
                <a:spcPct val="100000"/>
              </a:lnSpc>
            </a:pPr>
            <a:endParaRPr b="0" lang="pt-BR" sz="3200" spc="-1" strike="noStrike">
              <a:latin typeface="Arial"/>
            </a:endParaRPr>
          </a:p>
        </p:txBody>
      </p:sp>
      <p:pic>
        <p:nvPicPr>
          <p:cNvPr id="464" name="Picture 2" descr=""/>
          <p:cNvPicPr/>
          <p:nvPr/>
        </p:nvPicPr>
        <p:blipFill>
          <a:blip r:embed="rId1"/>
          <a:stretch/>
        </p:blipFill>
        <p:spPr>
          <a:xfrm>
            <a:off x="395640" y="6237360"/>
            <a:ext cx="1820160" cy="615240"/>
          </a:xfrm>
          <a:prstGeom prst="rect">
            <a:avLst/>
          </a:prstGeom>
          <a:ln>
            <a:noFill/>
          </a:ln>
        </p:spPr>
      </p:pic>
      <p:sp>
        <p:nvSpPr>
          <p:cNvPr id="465" name="CustomShape 2"/>
          <p:cNvSpPr/>
          <p:nvPr/>
        </p:nvSpPr>
        <p:spPr>
          <a:xfrm>
            <a:off x="611640" y="1414080"/>
            <a:ext cx="8350200" cy="2833200"/>
          </a:xfrm>
          <a:prstGeom prst="rect">
            <a:avLst/>
          </a:prstGeom>
          <a:noFill/>
          <a:ln>
            <a:noFill/>
          </a:ln>
        </p:spPr>
        <p:style>
          <a:lnRef idx="0"/>
          <a:fillRef idx="0"/>
          <a:effectRef idx="0"/>
          <a:fontRef idx="minor"/>
        </p:style>
        <p:txBody>
          <a:bodyPr lIns="90000" rIns="90000" tIns="45000" bIns="45000"/>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9 - Faça um programa, com uma função que necessite de três argumentos, e que forneça a soma desses três argumentos.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10 - Faça um programa, com uma função que necessite de um argumento. A função retorna o valor de caractere ‘P’, se seu argumento for positivo, e ‘N’, se seu argumento for zero ou negativo. </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000000"/>
                </a:solidFill>
                <a:latin typeface="Calibri"/>
                <a:ea typeface="DejaVu Sans"/>
              </a:rPr>
              <a:t>11 - Crie uma função numero par que permita veriﬁcar um dado número  x  passado como parâmetro é número par. </a:t>
            </a:r>
            <a:endParaRPr b="0" lang="pt-BR" sz="18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 name="Imagem 1" descr=""/>
          <p:cNvPicPr/>
          <p:nvPr/>
        </p:nvPicPr>
        <p:blipFill>
          <a:blip r:embed="rId1"/>
          <a:stretch/>
        </p:blipFill>
        <p:spPr>
          <a:xfrm>
            <a:off x="-1404720" y="-235440"/>
            <a:ext cx="10698840" cy="7128000"/>
          </a:xfrm>
          <a:prstGeom prst="rect">
            <a:avLst/>
          </a:prstGeom>
          <a:ln>
            <a:noFill/>
          </a:ln>
        </p:spPr>
      </p:pic>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837000" y="766440"/>
            <a:ext cx="1965240" cy="106488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3200" spc="-1" strike="noStrike">
                <a:solidFill>
                  <a:srgbClr val="000000"/>
                </a:solidFill>
                <a:latin typeface="Calibri"/>
                <a:ea typeface="DejaVu Sans"/>
              </a:rPr>
              <a:t>Referência</a:t>
            </a:r>
            <a:endParaRPr b="0" lang="pt-BR" sz="3200" spc="-1" strike="noStrike">
              <a:latin typeface="Arial"/>
            </a:endParaRPr>
          </a:p>
          <a:p>
            <a:pPr>
              <a:lnSpc>
                <a:spcPct val="100000"/>
              </a:lnSpc>
            </a:pPr>
            <a:endParaRPr b="0" lang="pt-BR" sz="3200" spc="-1" strike="noStrike">
              <a:latin typeface="Arial"/>
            </a:endParaRPr>
          </a:p>
        </p:txBody>
      </p:sp>
      <p:pic>
        <p:nvPicPr>
          <p:cNvPr id="468" name="Picture 2" descr=""/>
          <p:cNvPicPr/>
          <p:nvPr/>
        </p:nvPicPr>
        <p:blipFill>
          <a:blip r:embed="rId1"/>
          <a:stretch/>
        </p:blipFill>
        <p:spPr>
          <a:xfrm>
            <a:off x="395640" y="6237360"/>
            <a:ext cx="1820160" cy="615240"/>
          </a:xfrm>
          <a:prstGeom prst="rect">
            <a:avLst/>
          </a:prstGeom>
          <a:ln>
            <a:noFill/>
          </a:ln>
        </p:spPr>
      </p:pic>
      <p:sp>
        <p:nvSpPr>
          <p:cNvPr id="469" name="CustomShape 2"/>
          <p:cNvSpPr/>
          <p:nvPr/>
        </p:nvSpPr>
        <p:spPr>
          <a:xfrm>
            <a:off x="827640" y="1700640"/>
            <a:ext cx="7632000" cy="201024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latin typeface="Calibri"/>
                <a:ea typeface="DejaVu Sans"/>
              </a:rPr>
              <a:t>Documentação Python</a:t>
            </a:r>
            <a:endParaRPr b="0" lang="pt-BR" sz="1800" spc="-1" strike="noStrike">
              <a:latin typeface="Arial"/>
            </a:endParaRPr>
          </a:p>
          <a:p>
            <a:pPr>
              <a:lnSpc>
                <a:spcPct val="100000"/>
              </a:lnSpc>
            </a:pPr>
            <a:r>
              <a:rPr b="0" lang="pt-BR" sz="1800" spc="-1" strike="noStrike" u="sng">
                <a:solidFill>
                  <a:srgbClr val="0563c1"/>
                </a:solidFill>
                <a:uFillTx/>
                <a:latin typeface="Calibri"/>
                <a:ea typeface="DejaVu Sans"/>
                <a:hlinkClick r:id="rId2"/>
              </a:rPr>
              <a:t>www.python.org</a:t>
            </a:r>
            <a:endParaRPr b="0" lang="pt-BR" sz="1800" spc="-1" strike="noStrike">
              <a:latin typeface="Arial"/>
            </a:endParaRPr>
          </a:p>
          <a:p>
            <a:pPr>
              <a:lnSpc>
                <a:spcPct val="100000"/>
              </a:lnSpc>
            </a:pPr>
            <a:endParaRPr b="0" lang="pt-BR" sz="1800" spc="-1" strike="noStrike">
              <a:latin typeface="Arial"/>
            </a:endParaRPr>
          </a:p>
          <a:p>
            <a:pPr>
              <a:lnSpc>
                <a:spcPct val="100000"/>
              </a:lnSpc>
            </a:pPr>
            <a:r>
              <a:rPr b="1" lang="pt-BR" sz="1800" spc="-1" strike="noStrike">
                <a:solidFill>
                  <a:srgbClr val="000000"/>
                </a:solidFill>
                <a:latin typeface="Calibri"/>
                <a:ea typeface="DejaVu Sans"/>
              </a:rPr>
              <a:t>Livro Python Escreva seus primeiros programas</a:t>
            </a:r>
            <a:endParaRPr b="0" lang="pt-BR" sz="1800" spc="-1" strike="noStrike">
              <a:latin typeface="Arial"/>
            </a:endParaRPr>
          </a:p>
          <a:p>
            <a:pPr>
              <a:lnSpc>
                <a:spcPct val="100000"/>
              </a:lnSpc>
            </a:pPr>
            <a:r>
              <a:rPr b="0" lang="pt-BR" sz="1800" spc="-1" strike="noStrike">
                <a:solidFill>
                  <a:srgbClr val="000000"/>
                </a:solidFill>
                <a:latin typeface="Calibri"/>
                <a:ea typeface="DejaVu Sans"/>
              </a:rPr>
              <a:t>Felipe Cruz</a:t>
            </a: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3205440" y="2277000"/>
            <a:ext cx="180720" cy="1064880"/>
          </a:xfrm>
          <a:prstGeom prst="rect">
            <a:avLst/>
          </a:prstGeom>
          <a:noFill/>
          <a:ln>
            <a:noFill/>
          </a:ln>
        </p:spPr>
        <p:style>
          <a:lnRef idx="0"/>
          <a:fillRef idx="0"/>
          <a:effectRef idx="0"/>
          <a:fontRef idx="minor"/>
        </p:style>
        <p:txBody>
          <a:bodyPr wrap="none" lIns="90000" rIns="90000" tIns="45000" bIns="45000"/>
          <a:p>
            <a:pPr>
              <a:lnSpc>
                <a:spcPct val="100000"/>
              </a:lnSpc>
            </a:pPr>
            <a:endParaRPr b="0" lang="pt-BR" sz="1800" spc="-1" strike="noStrike">
              <a:latin typeface="Arial"/>
            </a:endParaRPr>
          </a:p>
          <a:p>
            <a:pPr>
              <a:lnSpc>
                <a:spcPct val="100000"/>
              </a:lnSpc>
            </a:pPr>
            <a:endParaRPr b="0" lang="pt-BR" sz="1800" spc="-1" strike="noStrike">
              <a:latin typeface="Arial"/>
            </a:endParaRPr>
          </a:p>
        </p:txBody>
      </p:sp>
      <p:pic>
        <p:nvPicPr>
          <p:cNvPr id="471" name="Picture 2" descr=""/>
          <p:cNvPicPr/>
          <p:nvPr/>
        </p:nvPicPr>
        <p:blipFill>
          <a:blip r:embed="rId1"/>
          <a:stretch/>
        </p:blipFill>
        <p:spPr>
          <a:xfrm>
            <a:off x="395640" y="6237360"/>
            <a:ext cx="1820160" cy="615240"/>
          </a:xfrm>
          <a:prstGeom prst="rect">
            <a:avLst/>
          </a:prstGeom>
          <a:ln>
            <a:noFill/>
          </a:ln>
        </p:spPr>
      </p:pic>
      <p:sp>
        <p:nvSpPr>
          <p:cNvPr id="472" name="CustomShape 2"/>
          <p:cNvSpPr/>
          <p:nvPr/>
        </p:nvSpPr>
        <p:spPr>
          <a:xfrm>
            <a:off x="1080000" y="2781000"/>
            <a:ext cx="7180560" cy="699480"/>
          </a:xfrm>
          <a:prstGeom prst="rect">
            <a:avLst/>
          </a:prstGeom>
          <a:noFill/>
          <a:ln>
            <a:noFill/>
          </a:ln>
        </p:spPr>
        <p:style>
          <a:lnRef idx="0"/>
          <a:fillRef idx="0"/>
          <a:effectRef idx="0"/>
          <a:fontRef idx="minor"/>
        </p:style>
        <p:txBody>
          <a:bodyPr wrap="none" lIns="90000" rIns="90000" tIns="45000" bIns="45000"/>
          <a:p>
            <a:pPr>
              <a:lnSpc>
                <a:spcPct val="100000"/>
              </a:lnSpc>
            </a:pPr>
            <a:r>
              <a:rPr b="0" lang="pt-BR" sz="4000" spc="-1" strike="noStrike">
                <a:solidFill>
                  <a:srgbClr val="000000"/>
                </a:solidFill>
                <a:latin typeface="Calibri"/>
                <a:ea typeface="DejaVu Sans"/>
              </a:rPr>
              <a:t>print(</a:t>
            </a:r>
            <a:r>
              <a:rPr b="0" lang="pt-BR" sz="4000" spc="-1" strike="noStrike">
                <a:solidFill>
                  <a:srgbClr val="00b050"/>
                </a:solidFill>
                <a:latin typeface="Calibri"/>
                <a:ea typeface="DejaVu Sans"/>
              </a:rPr>
              <a:t>“Obrigado e bons estudos!”</a:t>
            </a:r>
            <a:r>
              <a:rPr b="0" lang="pt-BR" sz="4000" spc="-1" strike="noStrike">
                <a:solidFill>
                  <a:srgbClr val="000000"/>
                </a:solidFill>
                <a:latin typeface="Calibri"/>
                <a:ea typeface="DejaVu Sans"/>
              </a:rPr>
              <a:t>)</a:t>
            </a:r>
            <a:endParaRPr b="0" lang="pt-BR" sz="4000" spc="-1" strike="noStrike">
              <a:latin typeface="Arial"/>
            </a:endParaRPr>
          </a:p>
        </p:txBody>
      </p:sp>
      <p:sp>
        <p:nvSpPr>
          <p:cNvPr id="473" name="CustomShape 3"/>
          <p:cNvSpPr/>
          <p:nvPr/>
        </p:nvSpPr>
        <p:spPr>
          <a:xfrm>
            <a:off x="1867320" y="3933000"/>
            <a:ext cx="5072760" cy="912960"/>
          </a:xfrm>
          <a:prstGeom prst="rect">
            <a:avLst/>
          </a:prstGeom>
          <a:noFill/>
          <a:ln>
            <a:noFill/>
          </a:ln>
        </p:spPr>
        <p:style>
          <a:lnRef idx="0"/>
          <a:fillRef idx="0"/>
          <a:effectRef idx="0"/>
          <a:fontRef idx="minor"/>
        </p:style>
        <p:txBody>
          <a:bodyPr wrap="none" lIns="90000" rIns="90000" tIns="45000" bIns="45000"/>
          <a:p>
            <a:pPr algn="ctr">
              <a:lnSpc>
                <a:spcPct val="100000"/>
              </a:lnSpc>
            </a:pPr>
            <a:endParaRPr b="0" lang="pt-BR" sz="1800" spc="-1" strike="noStrike">
              <a:latin typeface="Arial"/>
            </a:endParaRPr>
          </a:p>
          <a:p>
            <a:pPr algn="ctr">
              <a:lnSpc>
                <a:spcPct val="100000"/>
              </a:lnSpc>
            </a:pPr>
            <a:endParaRPr b="0" lang="pt-BR" sz="18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755640" y="2594880"/>
            <a:ext cx="7632000" cy="228456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Python é uma linguagem de programação poderosa e fácil de aprender;</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Interpretada e pseudo-compilada;</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 </a:t>
            </a:r>
            <a:r>
              <a:rPr b="0" lang="pt-BR" sz="1800" spc="-1" strike="noStrike">
                <a:solidFill>
                  <a:srgbClr val="000000"/>
                </a:solidFill>
                <a:latin typeface="Calibri"/>
                <a:ea typeface="DejaVu Sans"/>
              </a:rPr>
              <a:t>Identação define Características escopo (sem necessidade dos famigerados {} );</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Tipagem dinâmica (os tipos das variáveis não precisam ser explicitados, podendo variar durante a execução ou compilação);</a:t>
            </a:r>
            <a:endParaRPr b="0" lang="pt-BR" sz="1800" spc="-1" strike="noStrike">
              <a:latin typeface="Arial"/>
            </a:endParaRPr>
          </a:p>
          <a:p>
            <a:pPr marL="285840" indent="-285120">
              <a:lnSpc>
                <a:spcPct val="100000"/>
              </a:lnSpc>
              <a:buClr>
                <a:srgbClr val="000000"/>
              </a:buClr>
              <a:buFont typeface="Arial"/>
              <a:buChar char="•"/>
            </a:pPr>
            <a:r>
              <a:rPr b="0" lang="pt-BR" sz="1800" spc="-1" strike="noStrike">
                <a:solidFill>
                  <a:srgbClr val="000000"/>
                </a:solidFill>
                <a:latin typeface="Calibri"/>
                <a:ea typeface="DejaVu Sans"/>
              </a:rPr>
              <a:t>Tipagem forte (a variável mantém seu tipo até sofrer uma nova atribuição);</a:t>
            </a:r>
            <a:endParaRPr b="0" lang="pt-BR" sz="1800" spc="-1" strike="noStrike">
              <a:latin typeface="Arial"/>
            </a:endParaRPr>
          </a:p>
          <a:p>
            <a:pPr>
              <a:lnSpc>
                <a:spcPct val="100000"/>
              </a:lnSpc>
            </a:pPr>
            <a:endParaRPr b="0" lang="pt-BR" sz="1800" spc="-1" strike="noStrike">
              <a:latin typeface="Arial"/>
            </a:endParaRPr>
          </a:p>
        </p:txBody>
      </p:sp>
      <p:sp>
        <p:nvSpPr>
          <p:cNvPr id="145" name="CustomShape 2"/>
          <p:cNvSpPr/>
          <p:nvPr/>
        </p:nvSpPr>
        <p:spPr>
          <a:xfrm>
            <a:off x="792360" y="1954800"/>
            <a:ext cx="30200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pt-BR" sz="1800" spc="-1" strike="noStrike">
                <a:solidFill>
                  <a:srgbClr val="000000"/>
                </a:solidFill>
                <a:latin typeface="Calibri"/>
                <a:ea typeface="DejaVu Sans"/>
              </a:rPr>
              <a:t>Características da Linguagem?</a:t>
            </a:r>
            <a:endParaRPr b="0" lang="pt-BR"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628560" y="365040"/>
            <a:ext cx="7886160" cy="1324800"/>
          </a:xfrm>
          <a:prstGeom prst="rect">
            <a:avLst/>
          </a:prstGeom>
          <a:noFill/>
          <a:ln>
            <a:noFill/>
          </a:ln>
        </p:spPr>
        <p:style>
          <a:lnRef idx="0"/>
          <a:fillRef idx="0"/>
          <a:effectRef idx="0"/>
          <a:fontRef idx="minor"/>
        </p:style>
      </p:sp>
      <p:pic>
        <p:nvPicPr>
          <p:cNvPr id="147" name="Espaço Reservado para Conteúdo 3" descr=""/>
          <p:cNvPicPr/>
          <p:nvPr/>
        </p:nvPicPr>
        <p:blipFill>
          <a:blip r:embed="rId1"/>
          <a:srcRect l="0" t="0" r="0" b="4949"/>
          <a:stretch/>
        </p:blipFill>
        <p:spPr>
          <a:xfrm>
            <a:off x="107640" y="260640"/>
            <a:ext cx="8826840" cy="62920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944</TotalTime>
  <Application>LibreOffice/6.0.4.2$Windows_X86_64 LibreOffice_project/9b0d9b32d5dcda91d2f1a96dc04c645c450872bf</Application>
  <Words>2884</Words>
  <Paragraphs>392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2015-06-22T21:56:48Z</dcterms:created>
  <dc:creator>Silvio Luis</dc:creator>
  <dc:description/>
  <dc:language>pt-BR</dc:language>
  <cp:lastModifiedBy/>
  <dcterms:modified xsi:type="dcterms:W3CDTF">2018-09-16T12:11:18Z</dcterms:modified>
  <cp:revision>40</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Apresentação na tela (4:3)</vt:lpwstr>
  </property>
  <property fmtid="{D5CDD505-2E9C-101B-9397-08002B2CF9AE}" pid="9" name="ScaleCrop">
    <vt:bool>0</vt:bool>
  </property>
  <property fmtid="{D5CDD505-2E9C-101B-9397-08002B2CF9AE}" pid="10" name="ShareDoc">
    <vt:bool>0</vt:bool>
  </property>
  <property fmtid="{D5CDD505-2E9C-101B-9397-08002B2CF9AE}" pid="11" name="Slides">
    <vt:i4>73</vt:i4>
  </property>
</Properties>
</file>